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15"/>
  </p:notesMasterIdLst>
  <p:sldIdLst>
    <p:sldId id="256" r:id="rId2"/>
    <p:sldId id="257" r:id="rId3"/>
    <p:sldId id="273" r:id="rId4"/>
    <p:sldId id="258" r:id="rId5"/>
    <p:sldId id="274" r:id="rId6"/>
    <p:sldId id="275" r:id="rId7"/>
    <p:sldId id="276" r:id="rId8"/>
    <p:sldId id="277" r:id="rId9"/>
    <p:sldId id="278" r:id="rId10"/>
    <p:sldId id="279" r:id="rId11"/>
    <p:sldId id="280" r:id="rId12"/>
    <p:sldId id="281" r:id="rId13"/>
    <p:sldId id="28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54"/>
    <p:restoredTop sz="94694"/>
  </p:normalViewPr>
  <p:slideViewPr>
    <p:cSldViewPr snapToGrid="0">
      <p:cViewPr varScale="1">
        <p:scale>
          <a:sx n="105" d="100"/>
          <a:sy n="105" d="100"/>
        </p:scale>
        <p:origin x="224"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C749B-2C97-524A-80FC-7AFDFC64B5B4}" type="datetimeFigureOut">
              <a:rPr lang="en-DE" smtClean="0"/>
              <a:t>24.02.24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C3B23-F4FB-594B-87CB-BD8AA464A097}" type="slidenum">
              <a:rPr lang="en-DE" smtClean="0"/>
              <a:t>‹#›</a:t>
            </a:fld>
            <a:endParaRPr lang="en-DE"/>
          </a:p>
        </p:txBody>
      </p:sp>
    </p:spTree>
    <p:extLst>
      <p:ext uri="{BB962C8B-B14F-4D97-AF65-F5344CB8AC3E}">
        <p14:creationId xmlns:p14="http://schemas.microsoft.com/office/powerpoint/2010/main" val="505816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E5C3B23-F4FB-594B-87CB-BD8AA464A097}" type="slidenum">
              <a:rPr lang="en-DE" smtClean="0"/>
              <a:t>12</a:t>
            </a:fld>
            <a:endParaRPr lang="en-DE"/>
          </a:p>
        </p:txBody>
      </p:sp>
    </p:spTree>
    <p:extLst>
      <p:ext uri="{BB962C8B-B14F-4D97-AF65-F5344CB8AC3E}">
        <p14:creationId xmlns:p14="http://schemas.microsoft.com/office/powerpoint/2010/main" val="413456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D41BCC-AD73-4203-A5A6-E62EB28B0FE6}" type="datetimeFigureOut">
              <a:rPr lang="en-US" smtClean="0"/>
              <a:t>2/24/24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dirty="0"/>
          </a:p>
        </p:txBody>
      </p:sp>
    </p:spTree>
    <p:extLst>
      <p:ext uri="{BB962C8B-B14F-4D97-AF65-F5344CB8AC3E}">
        <p14:creationId xmlns:p14="http://schemas.microsoft.com/office/powerpoint/2010/main" val="3405870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D41BCC-AD73-4203-A5A6-E62EB28B0FE6}" type="datetimeFigureOut">
              <a:rPr lang="en-US" smtClean="0"/>
              <a:t>2/24/24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dirty="0"/>
          </a:p>
        </p:txBody>
      </p:sp>
    </p:spTree>
    <p:extLst>
      <p:ext uri="{BB962C8B-B14F-4D97-AF65-F5344CB8AC3E}">
        <p14:creationId xmlns:p14="http://schemas.microsoft.com/office/powerpoint/2010/main" val="2468620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D41BCC-AD73-4203-A5A6-E62EB28B0FE6}" type="datetimeFigureOut">
              <a:rPr lang="en-US" smtClean="0"/>
              <a:t>2/24/24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dirty="0"/>
          </a:p>
        </p:txBody>
      </p:sp>
    </p:spTree>
    <p:extLst>
      <p:ext uri="{BB962C8B-B14F-4D97-AF65-F5344CB8AC3E}">
        <p14:creationId xmlns:p14="http://schemas.microsoft.com/office/powerpoint/2010/main" val="571572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D41BCC-AD73-4203-A5A6-E62EB28B0FE6}" type="datetimeFigureOut">
              <a:rPr lang="en-US" smtClean="0"/>
              <a:t>2/24/24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dirty="0"/>
          </a:p>
        </p:txBody>
      </p:sp>
    </p:spTree>
    <p:extLst>
      <p:ext uri="{BB962C8B-B14F-4D97-AF65-F5344CB8AC3E}">
        <p14:creationId xmlns:p14="http://schemas.microsoft.com/office/powerpoint/2010/main" val="611318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D41BCC-AD73-4203-A5A6-E62EB28B0FE6}" type="datetimeFigureOut">
              <a:rPr lang="en-US" smtClean="0"/>
              <a:t>2/24/24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dirty="0"/>
          </a:p>
        </p:txBody>
      </p:sp>
    </p:spTree>
    <p:extLst>
      <p:ext uri="{BB962C8B-B14F-4D97-AF65-F5344CB8AC3E}">
        <p14:creationId xmlns:p14="http://schemas.microsoft.com/office/powerpoint/2010/main" val="264371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D41BCC-AD73-4203-A5A6-E62EB28B0FE6}" type="datetimeFigureOut">
              <a:rPr lang="en-US" smtClean="0"/>
              <a:t>2/24/24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dirty="0"/>
          </a:p>
        </p:txBody>
      </p:sp>
    </p:spTree>
    <p:extLst>
      <p:ext uri="{BB962C8B-B14F-4D97-AF65-F5344CB8AC3E}">
        <p14:creationId xmlns:p14="http://schemas.microsoft.com/office/powerpoint/2010/main" val="2259613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D41BCC-AD73-4203-A5A6-E62EB28B0FE6}" type="datetimeFigureOut">
              <a:rPr lang="en-US" smtClean="0"/>
              <a:t>2/24/24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637F8FC-4B86-4690-8888-22AB2F781BEF}" type="slidenum">
              <a:rPr lang="en-US" smtClean="0"/>
              <a:t>‹#›</a:t>
            </a:fld>
            <a:endParaRPr lang="en-US" dirty="0"/>
          </a:p>
        </p:txBody>
      </p:sp>
    </p:spTree>
    <p:extLst>
      <p:ext uri="{BB962C8B-B14F-4D97-AF65-F5344CB8AC3E}">
        <p14:creationId xmlns:p14="http://schemas.microsoft.com/office/powerpoint/2010/main" val="2729855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D41BCC-AD73-4203-A5A6-E62EB28B0FE6}" type="datetimeFigureOut">
              <a:rPr lang="en-US" smtClean="0"/>
              <a:t>2/24/24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637F8FC-4B86-4690-8888-22AB2F781BEF}" type="slidenum">
              <a:rPr lang="en-US" smtClean="0"/>
              <a:t>‹#›</a:t>
            </a:fld>
            <a:endParaRPr lang="en-US" dirty="0"/>
          </a:p>
        </p:txBody>
      </p:sp>
    </p:spTree>
    <p:extLst>
      <p:ext uri="{BB962C8B-B14F-4D97-AF65-F5344CB8AC3E}">
        <p14:creationId xmlns:p14="http://schemas.microsoft.com/office/powerpoint/2010/main" val="2197854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D41BCC-AD73-4203-A5A6-E62EB28B0FE6}" type="datetimeFigureOut">
              <a:rPr lang="en-US" smtClean="0"/>
              <a:t>2/24/24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637F8FC-4B86-4690-8888-22AB2F781BEF}" type="slidenum">
              <a:rPr lang="en-US" smtClean="0"/>
              <a:t>‹#›</a:t>
            </a:fld>
            <a:endParaRPr lang="en-US" dirty="0"/>
          </a:p>
        </p:txBody>
      </p:sp>
    </p:spTree>
    <p:extLst>
      <p:ext uri="{BB962C8B-B14F-4D97-AF65-F5344CB8AC3E}">
        <p14:creationId xmlns:p14="http://schemas.microsoft.com/office/powerpoint/2010/main" val="238630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2/24/24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dirty="0"/>
          </a:p>
        </p:txBody>
      </p:sp>
    </p:spTree>
    <p:extLst>
      <p:ext uri="{BB962C8B-B14F-4D97-AF65-F5344CB8AC3E}">
        <p14:creationId xmlns:p14="http://schemas.microsoft.com/office/powerpoint/2010/main" val="3484997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2/24/24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dirty="0"/>
          </a:p>
        </p:txBody>
      </p:sp>
    </p:spTree>
    <p:extLst>
      <p:ext uri="{BB962C8B-B14F-4D97-AF65-F5344CB8AC3E}">
        <p14:creationId xmlns:p14="http://schemas.microsoft.com/office/powerpoint/2010/main" val="683044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D41BCC-AD73-4203-A5A6-E62EB28B0FE6}" type="datetimeFigureOut">
              <a:rPr lang="en-US" smtClean="0"/>
              <a:pPr/>
              <a:t>2/24/24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37F8FC-4B86-4690-8888-22AB2F781BEF}" type="slidenum">
              <a:rPr lang="en-US" smtClean="0"/>
              <a:pPr/>
              <a:t>‹#›</a:t>
            </a:fld>
            <a:endParaRPr lang="en-US" dirty="0"/>
          </a:p>
        </p:txBody>
      </p:sp>
    </p:spTree>
    <p:extLst>
      <p:ext uri="{BB962C8B-B14F-4D97-AF65-F5344CB8AC3E}">
        <p14:creationId xmlns:p14="http://schemas.microsoft.com/office/powerpoint/2010/main" val="55170833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E758EE-DB57-601C-C96C-081983CFE263}"/>
              </a:ext>
            </a:extLst>
          </p:cNvPr>
          <p:cNvSpPr>
            <a:spLocks noGrp="1"/>
          </p:cNvSpPr>
          <p:nvPr>
            <p:ph type="ctrTitle"/>
          </p:nvPr>
        </p:nvSpPr>
        <p:spPr>
          <a:xfrm>
            <a:off x="626086" y="1487424"/>
            <a:ext cx="4977044" cy="2857548"/>
          </a:xfrm>
        </p:spPr>
        <p:txBody>
          <a:bodyPr>
            <a:normAutofit/>
          </a:bodyPr>
          <a:lstStyle/>
          <a:p>
            <a:pPr algn="l"/>
            <a:r>
              <a:rPr lang="en-DE" sz="4400" dirty="0"/>
              <a:t>DATA SCIENCE JOBS AND SALARIES ANALYSIS</a:t>
            </a:r>
            <a:br>
              <a:rPr lang="en-DE" sz="4400" dirty="0"/>
            </a:br>
            <a:endParaRPr lang="en-DE" sz="4400" b="0" dirty="0"/>
          </a:p>
        </p:txBody>
      </p:sp>
      <p:sp>
        <p:nvSpPr>
          <p:cNvPr id="3" name="Subtitle 2">
            <a:extLst>
              <a:ext uri="{FF2B5EF4-FFF2-40B4-BE49-F238E27FC236}">
                <a16:creationId xmlns:a16="http://schemas.microsoft.com/office/drawing/2014/main" id="{C9376FA9-7910-A6BD-6797-92DE84B0A301}"/>
              </a:ext>
            </a:extLst>
          </p:cNvPr>
          <p:cNvSpPr>
            <a:spLocks noGrp="1"/>
          </p:cNvSpPr>
          <p:nvPr>
            <p:ph type="subTitle" idx="1"/>
          </p:nvPr>
        </p:nvSpPr>
        <p:spPr>
          <a:xfrm>
            <a:off x="626086" y="5277684"/>
            <a:ext cx="5336699" cy="775494"/>
          </a:xfrm>
        </p:spPr>
        <p:txBody>
          <a:bodyPr>
            <a:normAutofit/>
          </a:bodyPr>
          <a:lstStyle/>
          <a:p>
            <a:pPr algn="l"/>
            <a:r>
              <a:rPr lang="en-DE" dirty="0"/>
              <a:t>Solomon OKORO</a:t>
            </a:r>
          </a:p>
          <a:p>
            <a:pPr algn="l"/>
            <a:r>
              <a:rPr lang="en-GB" sz="1400" dirty="0"/>
              <a:t>github.com/soulsuv/data-science-jobs-and-salaries-analysis</a:t>
            </a:r>
            <a:endParaRPr lang="en-DE" sz="1400" dirty="0"/>
          </a:p>
        </p:txBody>
      </p:sp>
      <p:pic>
        <p:nvPicPr>
          <p:cNvPr id="1028" name="Picture 4" descr="Create a subtle and professional background illustration for a presentation on data science jobs and salaries. The image should have a white and not distracting background, making it suitable for slide backgrounds. Include very faint elements like simplified line graphs, pie charts, and numerical data, all set against a clean white backdrop that suggests a theme of data science and salary analysis. The overall design should be understated to ensure any overlaying text is clearly visible.">
            <a:extLst>
              <a:ext uri="{FF2B5EF4-FFF2-40B4-BE49-F238E27FC236}">
                <a16:creationId xmlns:a16="http://schemas.microsoft.com/office/drawing/2014/main" id="{4614A3C2-1141-3059-0E1D-488E2A62A0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2" r="1107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9291ACC-47B9-DCE8-760A-993C3471936B}"/>
              </a:ext>
            </a:extLst>
          </p:cNvPr>
          <p:cNvCxnSpPr/>
          <p:nvPr/>
        </p:nvCxnSpPr>
        <p:spPr>
          <a:xfrm>
            <a:off x="626086" y="4344972"/>
            <a:ext cx="3848378" cy="0"/>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8678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44DE-A532-889E-F691-372E8DF6CB26}"/>
            </a:ext>
          </a:extLst>
        </p:cNvPr>
        <p:cNvGrpSpPr/>
        <p:nvPr/>
      </p:nvGrpSpPr>
      <p:grpSpPr>
        <a:xfrm>
          <a:off x="0" y="0"/>
          <a:ext cx="0" cy="0"/>
          <a:chOff x="0" y="0"/>
          <a:chExt cx="0" cy="0"/>
        </a:xfrm>
      </p:grpSpPr>
      <p:sp>
        <p:nvSpPr>
          <p:cNvPr id="22" name="AutoShape 12" descr="Create a professional and thematic background illustration for a presentation on data science jobs and salaries. The image should be subtle and not too distracting, suitable for slide backgrounds. It should feature abstract elements suggestive of data science, such as graphs, charts, binary code patterns, and salary numbers, all overlaying a backdrop that symbolizes global job market analytics. The color scheme should be muted to allow text on the slides to be easily readable.">
            <a:extLst>
              <a:ext uri="{FF2B5EF4-FFF2-40B4-BE49-F238E27FC236}">
                <a16:creationId xmlns:a16="http://schemas.microsoft.com/office/drawing/2014/main" id="{E501DFBB-7F68-E240-18B8-3F86E6874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6" name="Title 1">
            <a:extLst>
              <a:ext uri="{FF2B5EF4-FFF2-40B4-BE49-F238E27FC236}">
                <a16:creationId xmlns:a16="http://schemas.microsoft.com/office/drawing/2014/main" id="{DEE5BD04-0427-5A67-EF47-7FCC65873555}"/>
              </a:ext>
            </a:extLst>
          </p:cNvPr>
          <p:cNvSpPr>
            <a:spLocks noGrp="1"/>
          </p:cNvSpPr>
          <p:nvPr>
            <p:ph type="ctrTitle"/>
          </p:nvPr>
        </p:nvSpPr>
        <p:spPr>
          <a:xfrm>
            <a:off x="0" y="0"/>
            <a:ext cx="10118074" cy="676744"/>
          </a:xfrm>
          <a:noFill/>
        </p:spPr>
        <p:txBody>
          <a:bodyPr>
            <a:normAutofit/>
          </a:bodyPr>
          <a:lstStyle/>
          <a:p>
            <a:pPr algn="l"/>
            <a:r>
              <a:rPr lang="en-DE" sz="2800" dirty="0"/>
              <a:t>Top 10 Salaries Earned by Job Title, Experience Level and Location</a:t>
            </a:r>
            <a:endParaRPr lang="en-DE" sz="3600" b="0" dirty="0"/>
          </a:p>
        </p:txBody>
      </p:sp>
      <p:sp>
        <p:nvSpPr>
          <p:cNvPr id="37" name="TextBox 36">
            <a:extLst>
              <a:ext uri="{FF2B5EF4-FFF2-40B4-BE49-F238E27FC236}">
                <a16:creationId xmlns:a16="http://schemas.microsoft.com/office/drawing/2014/main" id="{3B898831-535C-9767-0BFC-246140609F11}"/>
              </a:ext>
            </a:extLst>
          </p:cNvPr>
          <p:cNvSpPr txBox="1"/>
          <p:nvPr/>
        </p:nvSpPr>
        <p:spPr>
          <a:xfrm>
            <a:off x="1845211" y="5881347"/>
            <a:ext cx="9200741" cy="698717"/>
          </a:xfrm>
          <a:prstGeom prst="rect">
            <a:avLst/>
          </a:prstGeom>
          <a:noFill/>
        </p:spPr>
        <p:txBody>
          <a:bodyPr wrap="square">
            <a:spAutoFit/>
          </a:bodyPr>
          <a:lstStyle/>
          <a:p>
            <a:pPr algn="ctr">
              <a:lnSpc>
                <a:spcPct val="150000"/>
              </a:lnSpc>
            </a:pPr>
            <a:r>
              <a:rPr lang="en-GB" sz="1400" dirty="0">
                <a:latin typeface=""/>
              </a:rPr>
              <a:t>The top Salaries are earned from Companies in the USA (70%) and the United Kingdom (30%). The Experience Level for these jobs are from Mid to Executive Level.</a:t>
            </a:r>
          </a:p>
        </p:txBody>
      </p:sp>
      <p:cxnSp>
        <p:nvCxnSpPr>
          <p:cNvPr id="41" name="Straight Connector 40">
            <a:extLst>
              <a:ext uri="{FF2B5EF4-FFF2-40B4-BE49-F238E27FC236}">
                <a16:creationId xmlns:a16="http://schemas.microsoft.com/office/drawing/2014/main" id="{76309E20-EE98-6588-8CE4-5E5679CE31AD}"/>
              </a:ext>
            </a:extLst>
          </p:cNvPr>
          <p:cNvCxnSpPr>
            <a:cxnSpLocks/>
          </p:cNvCxnSpPr>
          <p:nvPr/>
        </p:nvCxnSpPr>
        <p:spPr>
          <a:xfrm>
            <a:off x="91440" y="693556"/>
            <a:ext cx="9162288"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C92901E-F763-3934-CB23-956346BFD675}"/>
              </a:ext>
            </a:extLst>
          </p:cNvPr>
          <p:cNvPicPr>
            <a:picLocks noChangeAspect="1"/>
          </p:cNvPicPr>
          <p:nvPr/>
        </p:nvPicPr>
        <p:blipFill>
          <a:blip r:embed="rId2"/>
          <a:stretch>
            <a:fillRect/>
          </a:stretch>
        </p:blipFill>
        <p:spPr>
          <a:xfrm>
            <a:off x="1805940" y="1302589"/>
            <a:ext cx="8275320" cy="4252822"/>
          </a:xfrm>
          <a:prstGeom prst="rect">
            <a:avLst/>
          </a:prstGeom>
        </p:spPr>
      </p:pic>
    </p:spTree>
    <p:extLst>
      <p:ext uri="{BB962C8B-B14F-4D97-AF65-F5344CB8AC3E}">
        <p14:creationId xmlns:p14="http://schemas.microsoft.com/office/powerpoint/2010/main" val="1715006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44DE-A532-889E-F691-372E8DF6CB26}"/>
            </a:ext>
          </a:extLst>
        </p:cNvPr>
        <p:cNvGrpSpPr/>
        <p:nvPr/>
      </p:nvGrpSpPr>
      <p:grpSpPr>
        <a:xfrm>
          <a:off x="0" y="0"/>
          <a:ext cx="0" cy="0"/>
          <a:chOff x="0" y="0"/>
          <a:chExt cx="0" cy="0"/>
        </a:xfrm>
      </p:grpSpPr>
      <p:sp>
        <p:nvSpPr>
          <p:cNvPr id="22" name="AutoShape 12" descr="Create a professional and thematic background illustration for a presentation on data science jobs and salaries. The image should be subtle and not too distracting, suitable for slide backgrounds. It should feature abstract elements suggestive of data science, such as graphs, charts, binary code patterns, and salary numbers, all overlaying a backdrop that symbolizes global job market analytics. The color scheme should be muted to allow text on the slides to be easily readable.">
            <a:extLst>
              <a:ext uri="{FF2B5EF4-FFF2-40B4-BE49-F238E27FC236}">
                <a16:creationId xmlns:a16="http://schemas.microsoft.com/office/drawing/2014/main" id="{E501DFBB-7F68-E240-18B8-3F86E6874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6" name="Title 1">
            <a:extLst>
              <a:ext uri="{FF2B5EF4-FFF2-40B4-BE49-F238E27FC236}">
                <a16:creationId xmlns:a16="http://schemas.microsoft.com/office/drawing/2014/main" id="{DEE5BD04-0427-5A67-EF47-7FCC65873555}"/>
              </a:ext>
            </a:extLst>
          </p:cNvPr>
          <p:cNvSpPr>
            <a:spLocks noGrp="1"/>
          </p:cNvSpPr>
          <p:nvPr>
            <p:ph type="ctrTitle"/>
          </p:nvPr>
        </p:nvSpPr>
        <p:spPr>
          <a:xfrm>
            <a:off x="0" y="0"/>
            <a:ext cx="10118074" cy="676744"/>
          </a:xfrm>
          <a:noFill/>
        </p:spPr>
        <p:txBody>
          <a:bodyPr>
            <a:normAutofit fontScale="90000"/>
          </a:bodyPr>
          <a:lstStyle/>
          <a:p>
            <a:pPr algn="l"/>
            <a:r>
              <a:rPr lang="en-DE" sz="2800" dirty="0"/>
              <a:t>Bottom 10 Salaries Earned by Job Title, Experience Level and Location</a:t>
            </a:r>
            <a:endParaRPr lang="en-DE" sz="3600" b="0" dirty="0"/>
          </a:p>
        </p:txBody>
      </p:sp>
      <p:sp>
        <p:nvSpPr>
          <p:cNvPr id="37" name="TextBox 36">
            <a:extLst>
              <a:ext uri="{FF2B5EF4-FFF2-40B4-BE49-F238E27FC236}">
                <a16:creationId xmlns:a16="http://schemas.microsoft.com/office/drawing/2014/main" id="{3B898831-535C-9767-0BFC-246140609F11}"/>
              </a:ext>
            </a:extLst>
          </p:cNvPr>
          <p:cNvSpPr txBox="1"/>
          <p:nvPr/>
        </p:nvSpPr>
        <p:spPr>
          <a:xfrm>
            <a:off x="1648029" y="5941119"/>
            <a:ext cx="9200741" cy="698717"/>
          </a:xfrm>
          <a:prstGeom prst="rect">
            <a:avLst/>
          </a:prstGeom>
          <a:noFill/>
        </p:spPr>
        <p:txBody>
          <a:bodyPr wrap="square">
            <a:spAutoFit/>
          </a:bodyPr>
          <a:lstStyle/>
          <a:p>
            <a:pPr algn="ctr">
              <a:lnSpc>
                <a:spcPct val="150000"/>
              </a:lnSpc>
            </a:pPr>
            <a:r>
              <a:rPr lang="en-GB" sz="1400" dirty="0">
                <a:latin typeface=""/>
              </a:rPr>
              <a:t>The bottom 10 Salaries distribution shows the presence of possible outliers in the Data as seen in the Salary Distribution plot.</a:t>
            </a:r>
          </a:p>
        </p:txBody>
      </p:sp>
      <p:cxnSp>
        <p:nvCxnSpPr>
          <p:cNvPr id="41" name="Straight Connector 40">
            <a:extLst>
              <a:ext uri="{FF2B5EF4-FFF2-40B4-BE49-F238E27FC236}">
                <a16:creationId xmlns:a16="http://schemas.microsoft.com/office/drawing/2014/main" id="{76309E20-EE98-6588-8CE4-5E5679CE31AD}"/>
              </a:ext>
            </a:extLst>
          </p:cNvPr>
          <p:cNvCxnSpPr>
            <a:cxnSpLocks/>
          </p:cNvCxnSpPr>
          <p:nvPr/>
        </p:nvCxnSpPr>
        <p:spPr>
          <a:xfrm>
            <a:off x="91440" y="693556"/>
            <a:ext cx="9162288"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97063483-1E00-344C-12C3-338A1DA28B5E}"/>
              </a:ext>
            </a:extLst>
          </p:cNvPr>
          <p:cNvPicPr>
            <a:picLocks noChangeAspect="1"/>
          </p:cNvPicPr>
          <p:nvPr/>
        </p:nvPicPr>
        <p:blipFill>
          <a:blip r:embed="rId2"/>
          <a:stretch>
            <a:fillRect/>
          </a:stretch>
        </p:blipFill>
        <p:spPr>
          <a:xfrm>
            <a:off x="91440" y="1172617"/>
            <a:ext cx="6943344" cy="4512765"/>
          </a:xfrm>
          <a:prstGeom prst="rect">
            <a:avLst/>
          </a:prstGeom>
        </p:spPr>
      </p:pic>
      <p:pic>
        <p:nvPicPr>
          <p:cNvPr id="4" name="Picture 3">
            <a:extLst>
              <a:ext uri="{FF2B5EF4-FFF2-40B4-BE49-F238E27FC236}">
                <a16:creationId xmlns:a16="http://schemas.microsoft.com/office/drawing/2014/main" id="{8E0D8635-CDFC-A722-76C0-5CF5F75511F4}"/>
              </a:ext>
            </a:extLst>
          </p:cNvPr>
          <p:cNvPicPr>
            <a:picLocks noChangeAspect="1"/>
          </p:cNvPicPr>
          <p:nvPr/>
        </p:nvPicPr>
        <p:blipFill>
          <a:blip r:embed="rId3"/>
          <a:stretch>
            <a:fillRect/>
          </a:stretch>
        </p:blipFill>
        <p:spPr>
          <a:xfrm>
            <a:off x="7217664" y="1385490"/>
            <a:ext cx="4770358" cy="4003903"/>
          </a:xfrm>
          <a:prstGeom prst="rect">
            <a:avLst/>
          </a:prstGeom>
        </p:spPr>
      </p:pic>
    </p:spTree>
    <p:extLst>
      <p:ext uri="{BB962C8B-B14F-4D97-AF65-F5344CB8AC3E}">
        <p14:creationId xmlns:p14="http://schemas.microsoft.com/office/powerpoint/2010/main" val="2878789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44DE-A532-889E-F691-372E8DF6CB26}"/>
            </a:ext>
          </a:extLst>
        </p:cNvPr>
        <p:cNvGrpSpPr/>
        <p:nvPr/>
      </p:nvGrpSpPr>
      <p:grpSpPr>
        <a:xfrm>
          <a:off x="0" y="0"/>
          <a:ext cx="0" cy="0"/>
          <a:chOff x="0" y="0"/>
          <a:chExt cx="0" cy="0"/>
        </a:xfrm>
      </p:grpSpPr>
      <p:sp>
        <p:nvSpPr>
          <p:cNvPr id="22" name="AutoShape 12" descr="Create a professional and thematic background illustration for a presentation on data science jobs and salaries. The image should be subtle and not too distracting, suitable for slide backgrounds. It should feature abstract elements suggestive of data science, such as graphs, charts, binary code patterns, and salary numbers, all overlaying a backdrop that symbolizes global job market analytics. The color scheme should be muted to allow text on the slides to be easily readable.">
            <a:extLst>
              <a:ext uri="{FF2B5EF4-FFF2-40B4-BE49-F238E27FC236}">
                <a16:creationId xmlns:a16="http://schemas.microsoft.com/office/drawing/2014/main" id="{E501DFBB-7F68-E240-18B8-3F86E6874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6" name="Title 1">
            <a:extLst>
              <a:ext uri="{FF2B5EF4-FFF2-40B4-BE49-F238E27FC236}">
                <a16:creationId xmlns:a16="http://schemas.microsoft.com/office/drawing/2014/main" id="{DEE5BD04-0427-5A67-EF47-7FCC65873555}"/>
              </a:ext>
            </a:extLst>
          </p:cNvPr>
          <p:cNvSpPr>
            <a:spLocks noGrp="1"/>
          </p:cNvSpPr>
          <p:nvPr>
            <p:ph type="ctrTitle"/>
          </p:nvPr>
        </p:nvSpPr>
        <p:spPr>
          <a:xfrm>
            <a:off x="0" y="0"/>
            <a:ext cx="10118074" cy="899954"/>
          </a:xfrm>
          <a:noFill/>
        </p:spPr>
        <p:txBody>
          <a:bodyPr>
            <a:normAutofit/>
          </a:bodyPr>
          <a:lstStyle/>
          <a:p>
            <a:pPr algn="l"/>
            <a:r>
              <a:rPr lang="en-DE" sz="2400" dirty="0"/>
              <a:t>Distribution of Count and Average Salary Across Company Size, Work Setting and Employment Type</a:t>
            </a:r>
            <a:endParaRPr lang="en-DE" sz="3200" b="0" dirty="0"/>
          </a:p>
        </p:txBody>
      </p:sp>
      <p:sp>
        <p:nvSpPr>
          <p:cNvPr id="37" name="TextBox 36">
            <a:extLst>
              <a:ext uri="{FF2B5EF4-FFF2-40B4-BE49-F238E27FC236}">
                <a16:creationId xmlns:a16="http://schemas.microsoft.com/office/drawing/2014/main" id="{3B898831-535C-9767-0BFC-246140609F11}"/>
              </a:ext>
            </a:extLst>
          </p:cNvPr>
          <p:cNvSpPr txBox="1"/>
          <p:nvPr/>
        </p:nvSpPr>
        <p:spPr>
          <a:xfrm>
            <a:off x="335280" y="5958045"/>
            <a:ext cx="11521440" cy="698717"/>
          </a:xfrm>
          <a:prstGeom prst="rect">
            <a:avLst/>
          </a:prstGeom>
          <a:noFill/>
        </p:spPr>
        <p:txBody>
          <a:bodyPr wrap="square">
            <a:spAutoFit/>
          </a:bodyPr>
          <a:lstStyle/>
          <a:p>
            <a:pPr algn="ctr">
              <a:lnSpc>
                <a:spcPct val="150000"/>
              </a:lnSpc>
            </a:pPr>
            <a:r>
              <a:rPr lang="en-GB" sz="1400" b="1" dirty="0">
                <a:latin typeface=""/>
              </a:rPr>
              <a:t>Count</a:t>
            </a:r>
            <a:r>
              <a:rPr lang="en-GB" sz="1400" dirty="0">
                <a:latin typeface=""/>
              </a:rPr>
              <a:t> across Company Size, Work Setting and Employment Type shows a dominance of Medium Size companies working In-person and Full-Time. However, the Count </a:t>
            </a:r>
            <a:r>
              <a:rPr lang="en-GB" sz="1400" b="1" dirty="0">
                <a:latin typeface=""/>
              </a:rPr>
              <a:t>does not </a:t>
            </a:r>
            <a:r>
              <a:rPr lang="en-GB" sz="1400" dirty="0">
                <a:latin typeface=""/>
              </a:rPr>
              <a:t>Impact </a:t>
            </a:r>
            <a:r>
              <a:rPr lang="en-GB" sz="1400" b="1" dirty="0">
                <a:latin typeface=""/>
              </a:rPr>
              <a:t>the Average Salary Earned </a:t>
            </a:r>
            <a:r>
              <a:rPr lang="en-GB" sz="1400" dirty="0">
                <a:latin typeface=""/>
              </a:rPr>
              <a:t>except for Freelance and Part-time Worker as may be expected.</a:t>
            </a:r>
          </a:p>
        </p:txBody>
      </p:sp>
      <p:cxnSp>
        <p:nvCxnSpPr>
          <p:cNvPr id="41" name="Straight Connector 40">
            <a:extLst>
              <a:ext uri="{FF2B5EF4-FFF2-40B4-BE49-F238E27FC236}">
                <a16:creationId xmlns:a16="http://schemas.microsoft.com/office/drawing/2014/main" id="{76309E20-EE98-6588-8CE4-5E5679CE31AD}"/>
              </a:ext>
            </a:extLst>
          </p:cNvPr>
          <p:cNvCxnSpPr>
            <a:cxnSpLocks/>
          </p:cNvCxnSpPr>
          <p:nvPr/>
        </p:nvCxnSpPr>
        <p:spPr>
          <a:xfrm>
            <a:off x="91440" y="899954"/>
            <a:ext cx="9162288" cy="0"/>
          </a:xfrm>
          <a:prstGeom prst="line">
            <a:avLst/>
          </a:prstGeom>
          <a:ln w="38100"/>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727C65F1-80A9-1237-51AF-FB009ECE9BF4}"/>
              </a:ext>
            </a:extLst>
          </p:cNvPr>
          <p:cNvGrpSpPr/>
          <p:nvPr/>
        </p:nvGrpSpPr>
        <p:grpSpPr>
          <a:xfrm>
            <a:off x="316992" y="998302"/>
            <a:ext cx="5510784" cy="4646788"/>
            <a:chOff x="316992" y="775293"/>
            <a:chExt cx="5510784" cy="4646788"/>
          </a:xfrm>
        </p:grpSpPr>
        <p:pic>
          <p:nvPicPr>
            <p:cNvPr id="3" name="Picture 2">
              <a:extLst>
                <a:ext uri="{FF2B5EF4-FFF2-40B4-BE49-F238E27FC236}">
                  <a16:creationId xmlns:a16="http://schemas.microsoft.com/office/drawing/2014/main" id="{EEFCA6EC-2D3A-771B-C50C-5CF401896B16}"/>
                </a:ext>
              </a:extLst>
            </p:cNvPr>
            <p:cNvPicPr>
              <a:picLocks noChangeAspect="1"/>
            </p:cNvPicPr>
            <p:nvPr/>
          </p:nvPicPr>
          <p:blipFill rotWithShape="1">
            <a:blip r:embed="rId3"/>
            <a:srcRect l="2519" r="15013" b="89829"/>
            <a:stretch/>
          </p:blipFill>
          <p:spPr>
            <a:xfrm>
              <a:off x="316992" y="775293"/>
              <a:ext cx="5510784" cy="517060"/>
            </a:xfrm>
            <a:prstGeom prst="rect">
              <a:avLst/>
            </a:prstGeom>
          </p:spPr>
        </p:pic>
        <p:pic>
          <p:nvPicPr>
            <p:cNvPr id="6" name="Picture 5">
              <a:extLst>
                <a:ext uri="{FF2B5EF4-FFF2-40B4-BE49-F238E27FC236}">
                  <a16:creationId xmlns:a16="http://schemas.microsoft.com/office/drawing/2014/main" id="{2BE9A400-4165-E408-777D-50AB66FD0BB9}"/>
                </a:ext>
              </a:extLst>
            </p:cNvPr>
            <p:cNvPicPr>
              <a:picLocks noChangeAspect="1"/>
            </p:cNvPicPr>
            <p:nvPr/>
          </p:nvPicPr>
          <p:blipFill rotWithShape="1">
            <a:blip r:embed="rId3"/>
            <a:srcRect l="21038" t="11382" r="15013" b="4220"/>
            <a:stretch/>
          </p:blipFill>
          <p:spPr>
            <a:xfrm>
              <a:off x="785741" y="1131119"/>
              <a:ext cx="4273296" cy="4290962"/>
            </a:xfrm>
            <a:prstGeom prst="rect">
              <a:avLst/>
            </a:prstGeom>
          </p:spPr>
        </p:pic>
      </p:grpSp>
      <p:grpSp>
        <p:nvGrpSpPr>
          <p:cNvPr id="9" name="Group 8">
            <a:extLst>
              <a:ext uri="{FF2B5EF4-FFF2-40B4-BE49-F238E27FC236}">
                <a16:creationId xmlns:a16="http://schemas.microsoft.com/office/drawing/2014/main" id="{1D02E436-7560-55D6-5983-ACA31072F687}"/>
              </a:ext>
            </a:extLst>
          </p:cNvPr>
          <p:cNvGrpSpPr/>
          <p:nvPr/>
        </p:nvGrpSpPr>
        <p:grpSpPr>
          <a:xfrm>
            <a:off x="5943600" y="998302"/>
            <a:ext cx="6041136" cy="4781705"/>
            <a:chOff x="5943600" y="998302"/>
            <a:chExt cx="6041136" cy="4781705"/>
          </a:xfrm>
        </p:grpSpPr>
        <p:pic>
          <p:nvPicPr>
            <p:cNvPr id="5" name="Picture 4">
              <a:extLst>
                <a:ext uri="{FF2B5EF4-FFF2-40B4-BE49-F238E27FC236}">
                  <a16:creationId xmlns:a16="http://schemas.microsoft.com/office/drawing/2014/main" id="{151B0CE9-2049-839D-A9FF-74337888AF02}"/>
                </a:ext>
              </a:extLst>
            </p:cNvPr>
            <p:cNvPicPr>
              <a:picLocks noChangeAspect="1"/>
            </p:cNvPicPr>
            <p:nvPr/>
          </p:nvPicPr>
          <p:blipFill rotWithShape="1">
            <a:blip r:embed="rId4"/>
            <a:srcRect b="92681"/>
            <a:stretch/>
          </p:blipFill>
          <p:spPr>
            <a:xfrm>
              <a:off x="5943600" y="998302"/>
              <a:ext cx="6041136" cy="355821"/>
            </a:xfrm>
            <a:prstGeom prst="rect">
              <a:avLst/>
            </a:prstGeom>
          </p:spPr>
        </p:pic>
        <p:pic>
          <p:nvPicPr>
            <p:cNvPr id="8" name="Picture 7">
              <a:extLst>
                <a:ext uri="{FF2B5EF4-FFF2-40B4-BE49-F238E27FC236}">
                  <a16:creationId xmlns:a16="http://schemas.microsoft.com/office/drawing/2014/main" id="{EBE430A8-5278-39F6-78CC-99E7463BAAE4}"/>
                </a:ext>
              </a:extLst>
            </p:cNvPr>
            <p:cNvPicPr>
              <a:picLocks noChangeAspect="1"/>
            </p:cNvPicPr>
            <p:nvPr/>
          </p:nvPicPr>
          <p:blipFill rotWithShape="1">
            <a:blip r:embed="rId4"/>
            <a:srcRect l="18426" t="9548"/>
            <a:stretch/>
          </p:blipFill>
          <p:spPr>
            <a:xfrm>
              <a:off x="6332458" y="1382792"/>
              <a:ext cx="4927973" cy="4397215"/>
            </a:xfrm>
            <a:prstGeom prst="rect">
              <a:avLst/>
            </a:prstGeom>
          </p:spPr>
        </p:pic>
      </p:grpSp>
    </p:spTree>
    <p:extLst>
      <p:ext uri="{BB962C8B-B14F-4D97-AF65-F5344CB8AC3E}">
        <p14:creationId xmlns:p14="http://schemas.microsoft.com/office/powerpoint/2010/main" val="23826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FE8D9-1D2A-B11D-32D7-1CA50E14F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D2C2D-1573-9D7B-7F28-20F6401932AF}"/>
              </a:ext>
            </a:extLst>
          </p:cNvPr>
          <p:cNvSpPr>
            <a:spLocks noGrp="1"/>
          </p:cNvSpPr>
          <p:nvPr>
            <p:ph type="ctrTitle"/>
          </p:nvPr>
        </p:nvSpPr>
        <p:spPr>
          <a:xfrm>
            <a:off x="420549" y="97727"/>
            <a:ext cx="5393361" cy="719138"/>
          </a:xfrm>
        </p:spPr>
        <p:txBody>
          <a:bodyPr vert="horz" lIns="91440" tIns="45720" rIns="91440" bIns="45720" rtlCol="0" anchor="ctr">
            <a:normAutofit/>
          </a:bodyPr>
          <a:lstStyle/>
          <a:p>
            <a:pPr algn="l"/>
            <a:r>
              <a:rPr lang="en-US" sz="3200" kern="1200" dirty="0">
                <a:solidFill>
                  <a:schemeClr val="tx1"/>
                </a:solidFill>
                <a:latin typeface="+mj-lt"/>
                <a:ea typeface="+mj-ea"/>
                <a:cs typeface="+mj-cs"/>
              </a:rPr>
              <a:t>CONCLUSION</a:t>
            </a:r>
            <a:endParaRPr lang="en-US" sz="3200" b="0" kern="120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id="{38AFD549-F34B-4690-E9AE-40B34CFB1F53}"/>
              </a:ext>
            </a:extLst>
          </p:cNvPr>
          <p:cNvSpPr>
            <a:spLocks noGrp="1"/>
          </p:cNvSpPr>
          <p:nvPr>
            <p:ph type="subTitle" idx="1"/>
          </p:nvPr>
        </p:nvSpPr>
        <p:spPr>
          <a:xfrm>
            <a:off x="420549" y="1253330"/>
            <a:ext cx="8101659" cy="5366921"/>
          </a:xfrm>
        </p:spPr>
        <p:txBody>
          <a:bodyPr vert="horz" lIns="91440" tIns="45720" rIns="91440" bIns="45720" rtlCol="0">
            <a:noAutofit/>
          </a:bodyPr>
          <a:lstStyle/>
          <a:p>
            <a:pPr algn="just">
              <a:lnSpc>
                <a:spcPts val="2300"/>
              </a:lnSpc>
              <a:buFont typeface="+mj-lt"/>
              <a:buAutoNum type="arabicPeriod"/>
            </a:pPr>
            <a:r>
              <a:rPr lang="en-GB" sz="1400" b="0" i="0" dirty="0">
                <a:solidFill>
                  <a:srgbClr val="0D0D0D"/>
                </a:solidFill>
                <a:effectLst/>
                <a:latin typeface=""/>
              </a:rPr>
              <a:t>The data sector has witnessed exponential growth in job opportunities from 2020 to 2023, with a corresponding increase in average salaries, reflecting a robust and expanding market.</a:t>
            </a:r>
          </a:p>
          <a:p>
            <a:pPr algn="just">
              <a:lnSpc>
                <a:spcPts val="2300"/>
              </a:lnSpc>
              <a:buFont typeface="+mj-lt"/>
              <a:buAutoNum type="arabicPeriod"/>
            </a:pPr>
            <a:r>
              <a:rPr lang="en-GB" sz="1400" b="0" i="0" dirty="0">
                <a:solidFill>
                  <a:srgbClr val="0D0D0D"/>
                </a:solidFill>
                <a:effectLst/>
                <a:latin typeface=""/>
              </a:rPr>
              <a:t>Data Science and Research, Data Engineering, and Data Analysis emerge as the most prevalent job categories, indicating key areas of demand and specialization within the field.</a:t>
            </a:r>
          </a:p>
          <a:p>
            <a:pPr algn="just">
              <a:lnSpc>
                <a:spcPts val="2300"/>
              </a:lnSpc>
              <a:buFont typeface="+mj-lt"/>
              <a:buAutoNum type="arabicPeriod"/>
            </a:pPr>
            <a:r>
              <a:rPr lang="en-GB" sz="1400" b="0" i="0" dirty="0">
                <a:solidFill>
                  <a:srgbClr val="0D0D0D"/>
                </a:solidFill>
                <a:effectLst/>
                <a:latin typeface=""/>
              </a:rPr>
              <a:t>Despite its significance, Data Analysis ranks among the lower-paying categories, suggesting a potential discrepancy between job prominence and remuneration.</a:t>
            </a:r>
          </a:p>
          <a:p>
            <a:pPr algn="just">
              <a:lnSpc>
                <a:spcPts val="2300"/>
              </a:lnSpc>
              <a:buFont typeface="+mj-lt"/>
              <a:buAutoNum type="arabicPeriod"/>
            </a:pPr>
            <a:r>
              <a:rPr lang="en-GB" sz="1400" b="0" i="0" dirty="0">
                <a:solidFill>
                  <a:srgbClr val="0D0D0D"/>
                </a:solidFill>
                <a:effectLst/>
                <a:latin typeface=""/>
              </a:rPr>
              <a:t>Senior-level roles dominate the job market, with salary increments aligned with rising experience levels, underscoring the value of expertise and career progression.</a:t>
            </a:r>
          </a:p>
          <a:p>
            <a:pPr algn="just">
              <a:lnSpc>
                <a:spcPts val="2300"/>
              </a:lnSpc>
              <a:buFont typeface="+mj-lt"/>
              <a:buAutoNum type="arabicPeriod"/>
            </a:pPr>
            <a:r>
              <a:rPr lang="en-GB" sz="1400" b="0" i="0" dirty="0">
                <a:solidFill>
                  <a:srgbClr val="0D0D0D"/>
                </a:solidFill>
                <a:effectLst/>
                <a:latin typeface=""/>
              </a:rPr>
              <a:t>Geographical analysis reveals that the highest salaries are concentrated in North and South America and Europe, with notable exceptions like Qatar, highlighting regional disparities in compensation.</a:t>
            </a:r>
          </a:p>
          <a:p>
            <a:pPr algn="just">
              <a:lnSpc>
                <a:spcPts val="2300"/>
              </a:lnSpc>
              <a:buFont typeface="+mj-lt"/>
              <a:buAutoNum type="arabicPeriod"/>
            </a:pPr>
            <a:r>
              <a:rPr lang="en-GB" sz="1400" b="0" i="0" dirty="0">
                <a:solidFill>
                  <a:srgbClr val="0D0D0D"/>
                </a:solidFill>
                <a:effectLst/>
                <a:latin typeface=""/>
              </a:rPr>
              <a:t>Company insights point to a predominance of medium-sized companies offering full-time, in-person roles, yet company size and work setting show minimal impact on salary levels, except in freelance and part-time positions.</a:t>
            </a:r>
          </a:p>
        </p:txBody>
      </p:sp>
      <p:pic>
        <p:nvPicPr>
          <p:cNvPr id="4" name="Picture 3">
            <a:extLst>
              <a:ext uri="{FF2B5EF4-FFF2-40B4-BE49-F238E27FC236}">
                <a16:creationId xmlns:a16="http://schemas.microsoft.com/office/drawing/2014/main" id="{7963CA77-EB8A-CFA4-3DC2-CC6FA0B15C94}"/>
              </a:ext>
            </a:extLst>
          </p:cNvPr>
          <p:cNvPicPr>
            <a:picLocks noChangeAspect="1"/>
          </p:cNvPicPr>
          <p:nvPr/>
        </p:nvPicPr>
        <p:blipFill>
          <a:blip r:embed="rId2"/>
          <a:stretch>
            <a:fillRect/>
          </a:stretch>
        </p:blipFill>
        <p:spPr>
          <a:xfrm>
            <a:off x="8851392" y="0"/>
            <a:ext cx="3340608" cy="6858000"/>
          </a:xfrm>
          <a:prstGeom prst="rect">
            <a:avLst/>
          </a:prstGeom>
        </p:spPr>
      </p:pic>
      <p:cxnSp>
        <p:nvCxnSpPr>
          <p:cNvPr id="5" name="Straight Connector 4">
            <a:extLst>
              <a:ext uri="{FF2B5EF4-FFF2-40B4-BE49-F238E27FC236}">
                <a16:creationId xmlns:a16="http://schemas.microsoft.com/office/drawing/2014/main" id="{B51E9185-EFA8-6CE7-9F2C-835709AF35D2}"/>
              </a:ext>
            </a:extLst>
          </p:cNvPr>
          <p:cNvCxnSpPr>
            <a:cxnSpLocks/>
          </p:cNvCxnSpPr>
          <p:nvPr/>
        </p:nvCxnSpPr>
        <p:spPr>
          <a:xfrm>
            <a:off x="91440" y="899954"/>
            <a:ext cx="8296656" cy="0"/>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6501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EF3092-8BEE-7071-93F7-F0F181C8599D}"/>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8E4B7-EF0C-F130-AEC7-DDC84FF99265}"/>
              </a:ext>
            </a:extLst>
          </p:cNvPr>
          <p:cNvSpPr>
            <a:spLocks noGrp="1"/>
          </p:cNvSpPr>
          <p:nvPr>
            <p:ph type="ctrTitle"/>
          </p:nvPr>
        </p:nvSpPr>
        <p:spPr>
          <a:xfrm>
            <a:off x="1712519" y="997373"/>
            <a:ext cx="3085496" cy="997330"/>
          </a:xfrm>
          <a:noFill/>
        </p:spPr>
        <p:txBody>
          <a:bodyPr>
            <a:normAutofit/>
          </a:bodyPr>
          <a:lstStyle/>
          <a:p>
            <a:pPr algn="l"/>
            <a:r>
              <a:rPr lang="en-DE" sz="3200" dirty="0"/>
              <a:t>OBJECTIVES</a:t>
            </a:r>
            <a:endParaRPr lang="en-DE" sz="3200" b="0" dirty="0"/>
          </a:p>
        </p:txBody>
      </p:sp>
      <p:sp>
        <p:nvSpPr>
          <p:cNvPr id="3" name="Subtitle 2">
            <a:extLst>
              <a:ext uri="{FF2B5EF4-FFF2-40B4-BE49-F238E27FC236}">
                <a16:creationId xmlns:a16="http://schemas.microsoft.com/office/drawing/2014/main" id="{DFBB0C0C-92EE-9634-082F-D9B49CF4AB61}"/>
              </a:ext>
            </a:extLst>
          </p:cNvPr>
          <p:cNvSpPr>
            <a:spLocks noGrp="1"/>
          </p:cNvSpPr>
          <p:nvPr>
            <p:ph type="subTitle" idx="1"/>
          </p:nvPr>
        </p:nvSpPr>
        <p:spPr>
          <a:xfrm>
            <a:off x="536451" y="2337816"/>
            <a:ext cx="5693664" cy="3160776"/>
          </a:xfrm>
          <a:noFill/>
        </p:spPr>
        <p:txBody>
          <a:bodyPr>
            <a:normAutofit/>
          </a:bodyPr>
          <a:lstStyle/>
          <a:p>
            <a:pPr marL="171450" indent="-171450" algn="just">
              <a:lnSpc>
                <a:spcPct val="150000"/>
              </a:lnSpc>
              <a:buFont typeface="Arial" panose="020B0604020202020204" pitchFamily="34" charset="0"/>
              <a:buChar char="•"/>
            </a:pPr>
            <a:r>
              <a:rPr lang="en-GB" sz="1400" b="0" i="0" dirty="0">
                <a:effectLst/>
                <a:latin typeface=""/>
              </a:rPr>
              <a:t>Analyse job market data from 2020 - 2023 to uncover global salary trends and job title remunerations in the data sector.</a:t>
            </a:r>
          </a:p>
          <a:p>
            <a:pPr marL="171450" indent="-171450" algn="just">
              <a:lnSpc>
                <a:spcPct val="150000"/>
              </a:lnSpc>
              <a:buFont typeface="Arial" panose="020B0604020202020204" pitchFamily="34" charset="0"/>
              <a:buChar char="•"/>
            </a:pPr>
            <a:r>
              <a:rPr lang="en-GB" sz="1400" b="0" i="0" dirty="0">
                <a:effectLst/>
                <a:latin typeface=""/>
              </a:rPr>
              <a:t>Create diverse charts to visually represent the analytical findings and insights.</a:t>
            </a:r>
          </a:p>
          <a:p>
            <a:pPr marL="171450" indent="-171450" algn="just">
              <a:lnSpc>
                <a:spcPct val="150000"/>
              </a:lnSpc>
              <a:buFont typeface="Arial" panose="020B0604020202020204" pitchFamily="34" charset="0"/>
              <a:buChar char="•"/>
            </a:pPr>
            <a:r>
              <a:rPr lang="en-GB" sz="1400" b="0" i="0" dirty="0">
                <a:effectLst/>
                <a:latin typeface=""/>
              </a:rPr>
              <a:t>Interpret chart data to highlight business implications, aiding recruiters in understanding job requirements and salary expectations.</a:t>
            </a:r>
          </a:p>
        </p:txBody>
      </p:sp>
      <p:pic>
        <p:nvPicPr>
          <p:cNvPr id="2050" name="Picture 2" descr="Create a subtle and professional background illustration for a presentation on data science jobs and salaries. The image should be very light and not distracting, making it suitable for slide backgrounds. Include faint elements like simplified line graphs, pie charts, and numerical data, all set against a soft, muted color backdrop that suggests a theme of data science and salary analysis. The overall design should be understated to ensure any overlaying text is clearly visible.">
            <a:extLst>
              <a:ext uri="{FF2B5EF4-FFF2-40B4-BE49-F238E27FC236}">
                <a16:creationId xmlns:a16="http://schemas.microsoft.com/office/drawing/2014/main" id="{5C8EC4E1-A82B-17E8-541C-8D518FBB9C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6" r="-1" b="71"/>
          <a:stretch/>
        </p:blipFill>
        <p:spPr bwMode="auto">
          <a:xfrm>
            <a:off x="6507482" y="743447"/>
            <a:ext cx="5148067" cy="5371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958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F3092-8BEE-7071-93F7-F0F181C85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8E4B7-EF0C-F130-AEC7-DDC84FF99265}"/>
              </a:ext>
            </a:extLst>
          </p:cNvPr>
          <p:cNvSpPr>
            <a:spLocks noGrp="1"/>
          </p:cNvSpPr>
          <p:nvPr>
            <p:ph type="ctrTitle"/>
          </p:nvPr>
        </p:nvSpPr>
        <p:spPr>
          <a:xfrm>
            <a:off x="1597755" y="161035"/>
            <a:ext cx="3973385" cy="843619"/>
          </a:xfrm>
          <a:noFill/>
        </p:spPr>
        <p:txBody>
          <a:bodyPr>
            <a:normAutofit/>
          </a:bodyPr>
          <a:lstStyle/>
          <a:p>
            <a:pPr algn="l"/>
            <a:r>
              <a:rPr lang="en-DE" sz="3200" b="0" dirty="0"/>
              <a:t>DATA SUMMARY</a:t>
            </a:r>
          </a:p>
        </p:txBody>
      </p:sp>
      <p:sp>
        <p:nvSpPr>
          <p:cNvPr id="3" name="Subtitle 2">
            <a:extLst>
              <a:ext uri="{FF2B5EF4-FFF2-40B4-BE49-F238E27FC236}">
                <a16:creationId xmlns:a16="http://schemas.microsoft.com/office/drawing/2014/main" id="{DFBB0C0C-92EE-9634-082F-D9B49CF4AB61}"/>
              </a:ext>
            </a:extLst>
          </p:cNvPr>
          <p:cNvSpPr>
            <a:spLocks noGrp="1"/>
          </p:cNvSpPr>
          <p:nvPr>
            <p:ph type="subTitle" idx="1"/>
          </p:nvPr>
        </p:nvSpPr>
        <p:spPr>
          <a:xfrm>
            <a:off x="402336" y="1250867"/>
            <a:ext cx="6364224" cy="5137742"/>
          </a:xfrm>
          <a:noFill/>
        </p:spPr>
        <p:txBody>
          <a:bodyPr>
            <a:normAutofit/>
          </a:bodyPr>
          <a:lstStyle/>
          <a:p>
            <a:pPr algn="l"/>
            <a:r>
              <a:rPr lang="en-GB" sz="1400" i="0" dirty="0">
                <a:solidFill>
                  <a:srgbClr val="0D0D0D"/>
                </a:solidFill>
                <a:effectLst/>
                <a:latin typeface=""/>
              </a:rPr>
              <a:t>Dataset has </a:t>
            </a:r>
            <a:r>
              <a:rPr lang="en-GB" sz="1400" b="1" i="0" dirty="0">
                <a:solidFill>
                  <a:srgbClr val="0D0D0D"/>
                </a:solidFill>
                <a:effectLst/>
                <a:latin typeface=""/>
              </a:rPr>
              <a:t>9355</a:t>
            </a:r>
            <a:r>
              <a:rPr lang="en-GB" sz="1400" i="0" dirty="0">
                <a:solidFill>
                  <a:srgbClr val="0D0D0D"/>
                </a:solidFill>
                <a:effectLst/>
                <a:latin typeface=""/>
              </a:rPr>
              <a:t> rows and </a:t>
            </a:r>
            <a:r>
              <a:rPr lang="en-GB" sz="1400" b="1" i="0" dirty="0">
                <a:solidFill>
                  <a:srgbClr val="0D0D0D"/>
                </a:solidFill>
                <a:effectLst/>
                <a:latin typeface=""/>
              </a:rPr>
              <a:t>12</a:t>
            </a:r>
            <a:r>
              <a:rPr lang="en-GB" sz="1400" i="0" dirty="0">
                <a:solidFill>
                  <a:srgbClr val="0D0D0D"/>
                </a:solidFill>
                <a:effectLst/>
                <a:latin typeface=""/>
              </a:rPr>
              <a:t> columns.</a:t>
            </a:r>
            <a:endParaRPr lang="en-GB" sz="1400" b="1" i="0" dirty="0">
              <a:solidFill>
                <a:srgbClr val="0D0D0D"/>
              </a:solidFill>
              <a:effectLst/>
              <a:latin typeface=""/>
            </a:endParaRPr>
          </a:p>
          <a:p>
            <a:pPr algn="l">
              <a:lnSpc>
                <a:spcPct val="150000"/>
              </a:lnSpc>
            </a:pPr>
            <a:r>
              <a:rPr lang="en-GB" sz="1400" i="0" u="sng" dirty="0">
                <a:solidFill>
                  <a:srgbClr val="0D0D0D"/>
                </a:solidFill>
                <a:effectLst/>
                <a:latin typeface=""/>
              </a:rPr>
              <a:t>Work Year</a:t>
            </a:r>
            <a:r>
              <a:rPr lang="en-GB" sz="1400" i="0" dirty="0">
                <a:solidFill>
                  <a:srgbClr val="0D0D0D"/>
                </a:solidFill>
                <a:effectLst/>
                <a:latin typeface=""/>
              </a:rPr>
              <a:t>: Indicates the year of data collection, essential for analysing salary trends over time.</a:t>
            </a:r>
          </a:p>
          <a:p>
            <a:pPr algn="l">
              <a:lnSpc>
                <a:spcPct val="150000"/>
              </a:lnSpc>
            </a:pPr>
            <a:r>
              <a:rPr lang="en-GB" sz="1400" i="0" u="sng" dirty="0">
                <a:solidFill>
                  <a:srgbClr val="0D0D0D"/>
                </a:solidFill>
                <a:effectLst/>
                <a:latin typeface=""/>
              </a:rPr>
              <a:t>Job Title &amp; Category</a:t>
            </a:r>
            <a:r>
              <a:rPr lang="en-GB" sz="1400" i="0" dirty="0">
                <a:solidFill>
                  <a:srgbClr val="0D0D0D"/>
                </a:solidFill>
                <a:effectLst/>
                <a:latin typeface=""/>
              </a:rPr>
              <a:t>: Specifies the role and its broader category, crucial for salary distribution analysis across specialties.</a:t>
            </a:r>
          </a:p>
          <a:p>
            <a:pPr algn="l">
              <a:lnSpc>
                <a:spcPct val="150000"/>
              </a:lnSpc>
            </a:pPr>
            <a:r>
              <a:rPr lang="en-GB" sz="1400" i="0" u="sng" dirty="0">
                <a:solidFill>
                  <a:srgbClr val="0D0D0D"/>
                </a:solidFill>
                <a:effectLst/>
                <a:latin typeface=""/>
              </a:rPr>
              <a:t>Salary Details</a:t>
            </a:r>
            <a:r>
              <a:rPr lang="en-GB" sz="1400" i="0" dirty="0">
                <a:solidFill>
                  <a:srgbClr val="0D0D0D"/>
                </a:solidFill>
                <a:effectLst/>
                <a:latin typeface=""/>
              </a:rPr>
              <a:t>: Includes gross annual salary in local currency and USD, enabling regional and global salary comparisons.</a:t>
            </a:r>
          </a:p>
          <a:p>
            <a:pPr algn="l">
              <a:lnSpc>
                <a:spcPct val="150000"/>
              </a:lnSpc>
            </a:pPr>
            <a:r>
              <a:rPr lang="en-GB" sz="1400" i="0" u="sng" dirty="0">
                <a:solidFill>
                  <a:srgbClr val="0D0D0D"/>
                </a:solidFill>
                <a:effectLst/>
                <a:latin typeface=""/>
              </a:rPr>
              <a:t>Employee Details</a:t>
            </a:r>
            <a:r>
              <a:rPr lang="en-GB" sz="1400" i="0" dirty="0">
                <a:solidFill>
                  <a:srgbClr val="0D0D0D"/>
                </a:solidFill>
                <a:effectLst/>
                <a:latin typeface=""/>
              </a:rPr>
              <a:t>: Covers the employee's residence and experience level, highlighting geographical and experience-related salary variations.</a:t>
            </a:r>
          </a:p>
          <a:p>
            <a:pPr algn="l">
              <a:lnSpc>
                <a:spcPct val="150000"/>
              </a:lnSpc>
            </a:pPr>
            <a:r>
              <a:rPr lang="en-GB" sz="1400" i="0" u="sng" dirty="0">
                <a:solidFill>
                  <a:srgbClr val="0D0D0D"/>
                </a:solidFill>
                <a:effectLst/>
                <a:latin typeface=""/>
              </a:rPr>
              <a:t>Employment Context</a:t>
            </a:r>
            <a:r>
              <a:rPr lang="en-GB" sz="1400" i="0" dirty="0">
                <a:solidFill>
                  <a:srgbClr val="0D0D0D"/>
                </a:solidFill>
                <a:effectLst/>
                <a:latin typeface=""/>
              </a:rPr>
              <a:t>: Encompasses employment type and work setting, reflecting their impact on salary structures.</a:t>
            </a:r>
          </a:p>
          <a:p>
            <a:pPr algn="l">
              <a:lnSpc>
                <a:spcPct val="150000"/>
              </a:lnSpc>
            </a:pPr>
            <a:r>
              <a:rPr lang="en-GB" sz="1400" i="0" u="sng" dirty="0">
                <a:solidFill>
                  <a:srgbClr val="0D0D0D"/>
                </a:solidFill>
                <a:effectLst/>
                <a:latin typeface=""/>
              </a:rPr>
              <a:t>Company Insights</a:t>
            </a:r>
            <a:r>
              <a:rPr lang="en-GB" sz="1400" i="0" dirty="0">
                <a:solidFill>
                  <a:srgbClr val="0D0D0D"/>
                </a:solidFill>
                <a:effectLst/>
                <a:latin typeface=""/>
              </a:rPr>
              <a:t>: Provides the company's location and size, analysing their influence on salary levels.</a:t>
            </a:r>
          </a:p>
        </p:txBody>
      </p:sp>
      <p:pic>
        <p:nvPicPr>
          <p:cNvPr id="3074" name="Picture 2" descr="Create a square, very plain and minimalist white background illustration for a presentation slide on data science jobs and salaries. Include only one extremely faint graphical element, such as a thin line or a solitary pie chart segment, to very subtly imply data analysis. The graphic should be so light that it is almost indistinguishable, ensuring that any text placed over the slide will be the main focus and easily readable.">
            <a:extLst>
              <a:ext uri="{FF2B5EF4-FFF2-40B4-BE49-F238E27FC236}">
                <a16:creationId xmlns:a16="http://schemas.microsoft.com/office/drawing/2014/main" id="{06023E60-9EC0-C2C9-5CB1-D9B8A6A24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552" y="582845"/>
            <a:ext cx="4931666" cy="58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736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44DE-A532-889E-F691-372E8DF6CB26}"/>
            </a:ext>
          </a:extLst>
        </p:cNvPr>
        <p:cNvGrpSpPr/>
        <p:nvPr/>
      </p:nvGrpSpPr>
      <p:grpSpPr>
        <a:xfrm>
          <a:off x="0" y="0"/>
          <a:ext cx="0" cy="0"/>
          <a:chOff x="0" y="0"/>
          <a:chExt cx="0" cy="0"/>
        </a:xfrm>
      </p:grpSpPr>
      <p:sp>
        <p:nvSpPr>
          <p:cNvPr id="22" name="AutoShape 12" descr="Create a professional and thematic background illustration for a presentation on data science jobs and salaries. The image should be subtle and not too distracting, suitable for slide backgrounds. It should feature abstract elements suggestive of data science, such as graphs, charts, binary code patterns, and salary numbers, all overlaying a backdrop that symbolizes global job market analytics. The color scheme should be muted to allow text on the slides to be easily readable.">
            <a:extLst>
              <a:ext uri="{FF2B5EF4-FFF2-40B4-BE49-F238E27FC236}">
                <a16:creationId xmlns:a16="http://schemas.microsoft.com/office/drawing/2014/main" id="{E501DFBB-7F68-E240-18B8-3F86E6874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6" name="Title 1">
            <a:extLst>
              <a:ext uri="{FF2B5EF4-FFF2-40B4-BE49-F238E27FC236}">
                <a16:creationId xmlns:a16="http://schemas.microsoft.com/office/drawing/2014/main" id="{DEE5BD04-0427-5A67-EF47-7FCC65873555}"/>
              </a:ext>
            </a:extLst>
          </p:cNvPr>
          <p:cNvSpPr>
            <a:spLocks noGrp="1"/>
          </p:cNvSpPr>
          <p:nvPr>
            <p:ph type="ctrTitle"/>
          </p:nvPr>
        </p:nvSpPr>
        <p:spPr>
          <a:xfrm>
            <a:off x="0" y="0"/>
            <a:ext cx="10118074" cy="676744"/>
          </a:xfrm>
          <a:noFill/>
        </p:spPr>
        <p:txBody>
          <a:bodyPr>
            <a:normAutofit/>
          </a:bodyPr>
          <a:lstStyle/>
          <a:p>
            <a:pPr algn="l"/>
            <a:r>
              <a:rPr lang="en-DE" sz="2800" dirty="0"/>
              <a:t>Growth of Data Roles &amp; Average Salaries from 2020 - 2023</a:t>
            </a:r>
            <a:endParaRPr lang="en-DE" sz="3600" b="0" dirty="0"/>
          </a:p>
        </p:txBody>
      </p:sp>
      <p:pic>
        <p:nvPicPr>
          <p:cNvPr id="34" name="Picture 33" descr="A graph with different colored squares&#10;&#10;Description automatically generated">
            <a:extLst>
              <a:ext uri="{FF2B5EF4-FFF2-40B4-BE49-F238E27FC236}">
                <a16:creationId xmlns:a16="http://schemas.microsoft.com/office/drawing/2014/main" id="{C3FF50C8-154F-32C2-2FC9-DE56A8A43944}"/>
              </a:ext>
            </a:extLst>
          </p:cNvPr>
          <p:cNvPicPr>
            <a:picLocks noChangeAspect="1"/>
          </p:cNvPicPr>
          <p:nvPr/>
        </p:nvPicPr>
        <p:blipFill>
          <a:blip r:embed="rId2"/>
          <a:stretch>
            <a:fillRect/>
          </a:stretch>
        </p:blipFill>
        <p:spPr>
          <a:xfrm>
            <a:off x="499873" y="1190287"/>
            <a:ext cx="4589932" cy="3991835"/>
          </a:xfrm>
          <a:prstGeom prst="rect">
            <a:avLst/>
          </a:prstGeom>
        </p:spPr>
      </p:pic>
      <p:pic>
        <p:nvPicPr>
          <p:cNvPr id="35" name="Picture 34">
            <a:extLst>
              <a:ext uri="{FF2B5EF4-FFF2-40B4-BE49-F238E27FC236}">
                <a16:creationId xmlns:a16="http://schemas.microsoft.com/office/drawing/2014/main" id="{0C5C55BD-805B-28B9-4AE6-9E89CF2724F6}"/>
              </a:ext>
            </a:extLst>
          </p:cNvPr>
          <p:cNvPicPr>
            <a:picLocks noChangeAspect="1"/>
          </p:cNvPicPr>
          <p:nvPr/>
        </p:nvPicPr>
        <p:blipFill>
          <a:blip r:embed="rId3"/>
          <a:stretch>
            <a:fillRect/>
          </a:stretch>
        </p:blipFill>
        <p:spPr>
          <a:xfrm>
            <a:off x="6164462" y="1253772"/>
            <a:ext cx="4763784" cy="3864864"/>
          </a:xfrm>
          <a:prstGeom prst="rect">
            <a:avLst/>
          </a:prstGeom>
        </p:spPr>
      </p:pic>
      <p:sp>
        <p:nvSpPr>
          <p:cNvPr id="37" name="TextBox 36">
            <a:extLst>
              <a:ext uri="{FF2B5EF4-FFF2-40B4-BE49-F238E27FC236}">
                <a16:creationId xmlns:a16="http://schemas.microsoft.com/office/drawing/2014/main" id="{3B898831-535C-9767-0BFC-246140609F11}"/>
              </a:ext>
            </a:extLst>
          </p:cNvPr>
          <p:cNvSpPr txBox="1"/>
          <p:nvPr/>
        </p:nvSpPr>
        <p:spPr>
          <a:xfrm>
            <a:off x="606197" y="5238141"/>
            <a:ext cx="4483608" cy="698717"/>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GB" sz="1400" dirty="0">
                <a:latin typeface=""/>
              </a:rPr>
              <a:t>Exponential growth observed in the number of Data related jobs since 2020.</a:t>
            </a:r>
          </a:p>
        </p:txBody>
      </p:sp>
      <p:sp>
        <p:nvSpPr>
          <p:cNvPr id="38" name="TextBox 37">
            <a:extLst>
              <a:ext uri="{FF2B5EF4-FFF2-40B4-BE49-F238E27FC236}">
                <a16:creationId xmlns:a16="http://schemas.microsoft.com/office/drawing/2014/main" id="{C4333B77-8D95-55B2-88AB-867EA694E094}"/>
              </a:ext>
            </a:extLst>
          </p:cNvPr>
          <p:cNvSpPr txBox="1"/>
          <p:nvPr/>
        </p:nvSpPr>
        <p:spPr>
          <a:xfrm>
            <a:off x="6571488" y="5225233"/>
            <a:ext cx="4483608" cy="698717"/>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GB" sz="1400" dirty="0">
                <a:latin typeface=""/>
              </a:rPr>
              <a:t>Average Salary for Data related jobs have also been on the increase since 2020.</a:t>
            </a:r>
          </a:p>
        </p:txBody>
      </p:sp>
      <p:cxnSp>
        <p:nvCxnSpPr>
          <p:cNvPr id="41" name="Straight Connector 40">
            <a:extLst>
              <a:ext uri="{FF2B5EF4-FFF2-40B4-BE49-F238E27FC236}">
                <a16:creationId xmlns:a16="http://schemas.microsoft.com/office/drawing/2014/main" id="{76309E20-EE98-6588-8CE4-5E5679CE31AD}"/>
              </a:ext>
            </a:extLst>
          </p:cNvPr>
          <p:cNvCxnSpPr>
            <a:cxnSpLocks/>
          </p:cNvCxnSpPr>
          <p:nvPr/>
        </p:nvCxnSpPr>
        <p:spPr>
          <a:xfrm>
            <a:off x="149737" y="784908"/>
            <a:ext cx="8153015" cy="0"/>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064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44DE-A532-889E-F691-372E8DF6CB26}"/>
            </a:ext>
          </a:extLst>
        </p:cNvPr>
        <p:cNvGrpSpPr/>
        <p:nvPr/>
      </p:nvGrpSpPr>
      <p:grpSpPr>
        <a:xfrm>
          <a:off x="0" y="0"/>
          <a:ext cx="0" cy="0"/>
          <a:chOff x="0" y="0"/>
          <a:chExt cx="0" cy="0"/>
        </a:xfrm>
      </p:grpSpPr>
      <p:sp>
        <p:nvSpPr>
          <p:cNvPr id="22" name="AutoShape 12" descr="Create a professional and thematic background illustration for a presentation on data science jobs and salaries. The image should be subtle and not too distracting, suitable for slide backgrounds. It should feature abstract elements suggestive of data science, such as graphs, charts, binary code patterns, and salary numbers, all overlaying a backdrop that symbolizes global job market analytics. The color scheme should be muted to allow text on the slides to be easily readable.">
            <a:extLst>
              <a:ext uri="{FF2B5EF4-FFF2-40B4-BE49-F238E27FC236}">
                <a16:creationId xmlns:a16="http://schemas.microsoft.com/office/drawing/2014/main" id="{E501DFBB-7F68-E240-18B8-3F86E6874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6" name="Title 1">
            <a:extLst>
              <a:ext uri="{FF2B5EF4-FFF2-40B4-BE49-F238E27FC236}">
                <a16:creationId xmlns:a16="http://schemas.microsoft.com/office/drawing/2014/main" id="{DEE5BD04-0427-5A67-EF47-7FCC65873555}"/>
              </a:ext>
            </a:extLst>
          </p:cNvPr>
          <p:cNvSpPr>
            <a:spLocks noGrp="1"/>
          </p:cNvSpPr>
          <p:nvPr>
            <p:ph type="ctrTitle"/>
          </p:nvPr>
        </p:nvSpPr>
        <p:spPr>
          <a:xfrm>
            <a:off x="0" y="0"/>
            <a:ext cx="10118074" cy="676744"/>
          </a:xfrm>
          <a:noFill/>
        </p:spPr>
        <p:txBody>
          <a:bodyPr>
            <a:normAutofit/>
          </a:bodyPr>
          <a:lstStyle/>
          <a:p>
            <a:pPr algn="l"/>
            <a:r>
              <a:rPr lang="en-DE" sz="2800" dirty="0"/>
              <a:t>Distribution of Job Categories &amp; Respective Average Salaries</a:t>
            </a:r>
            <a:endParaRPr lang="en-DE" sz="3600" b="0" dirty="0"/>
          </a:p>
        </p:txBody>
      </p:sp>
      <p:sp>
        <p:nvSpPr>
          <p:cNvPr id="37" name="TextBox 36">
            <a:extLst>
              <a:ext uri="{FF2B5EF4-FFF2-40B4-BE49-F238E27FC236}">
                <a16:creationId xmlns:a16="http://schemas.microsoft.com/office/drawing/2014/main" id="{3B898831-535C-9767-0BFC-246140609F11}"/>
              </a:ext>
            </a:extLst>
          </p:cNvPr>
          <p:cNvSpPr txBox="1"/>
          <p:nvPr/>
        </p:nvSpPr>
        <p:spPr>
          <a:xfrm>
            <a:off x="207264" y="5238689"/>
            <a:ext cx="5113841" cy="698717"/>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GB" sz="1400" dirty="0">
                <a:latin typeface=""/>
              </a:rPr>
              <a:t>Data Science and Research, Data Engineering and Data Analysis are the top three (3) job categories in the field.</a:t>
            </a:r>
          </a:p>
        </p:txBody>
      </p:sp>
      <p:sp>
        <p:nvSpPr>
          <p:cNvPr id="38" name="TextBox 37">
            <a:extLst>
              <a:ext uri="{FF2B5EF4-FFF2-40B4-BE49-F238E27FC236}">
                <a16:creationId xmlns:a16="http://schemas.microsoft.com/office/drawing/2014/main" id="{C4333B77-8D95-55B2-88AB-867EA694E094}"/>
              </a:ext>
            </a:extLst>
          </p:cNvPr>
          <p:cNvSpPr txBox="1"/>
          <p:nvPr/>
        </p:nvSpPr>
        <p:spPr>
          <a:xfrm>
            <a:off x="6096000" y="5225233"/>
            <a:ext cx="5657088" cy="1443087"/>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GB" sz="1200" dirty="0">
                <a:latin typeface=""/>
              </a:rPr>
              <a:t>Top three (3) Job Categories with highest average salary are Machine Learning and AI, Data Science and Research and Data Architecture and Modelling.</a:t>
            </a:r>
          </a:p>
          <a:p>
            <a:pPr marL="171450" indent="-171450" algn="just">
              <a:lnSpc>
                <a:spcPct val="150000"/>
              </a:lnSpc>
              <a:buFont typeface="Arial" panose="020B0604020202020204" pitchFamily="34" charset="0"/>
              <a:buChar char="•"/>
            </a:pPr>
            <a:r>
              <a:rPr lang="en-GB" sz="1200" dirty="0">
                <a:latin typeface=""/>
              </a:rPr>
              <a:t>Data Analysis falls under the bottom three (3) paying category despite its prominence.  </a:t>
            </a:r>
          </a:p>
        </p:txBody>
      </p:sp>
      <p:cxnSp>
        <p:nvCxnSpPr>
          <p:cNvPr id="41" name="Straight Connector 40">
            <a:extLst>
              <a:ext uri="{FF2B5EF4-FFF2-40B4-BE49-F238E27FC236}">
                <a16:creationId xmlns:a16="http://schemas.microsoft.com/office/drawing/2014/main" id="{76309E20-EE98-6588-8CE4-5E5679CE31AD}"/>
              </a:ext>
            </a:extLst>
          </p:cNvPr>
          <p:cNvCxnSpPr>
            <a:cxnSpLocks/>
          </p:cNvCxnSpPr>
          <p:nvPr/>
        </p:nvCxnSpPr>
        <p:spPr>
          <a:xfrm>
            <a:off x="149737" y="784908"/>
            <a:ext cx="8153015"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035C653-6F99-81C4-FCF0-4F63F99EEF3B}"/>
              </a:ext>
            </a:extLst>
          </p:cNvPr>
          <p:cNvPicPr>
            <a:picLocks noChangeAspect="1"/>
          </p:cNvPicPr>
          <p:nvPr/>
        </p:nvPicPr>
        <p:blipFill>
          <a:blip r:embed="rId2"/>
          <a:stretch>
            <a:fillRect/>
          </a:stretch>
        </p:blipFill>
        <p:spPr>
          <a:xfrm>
            <a:off x="207264" y="1048516"/>
            <a:ext cx="5507736" cy="4190174"/>
          </a:xfrm>
          <a:prstGeom prst="rect">
            <a:avLst/>
          </a:prstGeom>
        </p:spPr>
      </p:pic>
      <p:pic>
        <p:nvPicPr>
          <p:cNvPr id="3" name="Picture 2">
            <a:extLst>
              <a:ext uri="{FF2B5EF4-FFF2-40B4-BE49-F238E27FC236}">
                <a16:creationId xmlns:a16="http://schemas.microsoft.com/office/drawing/2014/main" id="{3480D906-F548-4A66-789A-CD32DAF620A8}"/>
              </a:ext>
            </a:extLst>
          </p:cNvPr>
          <p:cNvPicPr>
            <a:picLocks noChangeAspect="1"/>
          </p:cNvPicPr>
          <p:nvPr/>
        </p:nvPicPr>
        <p:blipFill>
          <a:blip r:embed="rId3"/>
          <a:stretch>
            <a:fillRect/>
          </a:stretch>
        </p:blipFill>
        <p:spPr>
          <a:xfrm>
            <a:off x="5943600" y="1048516"/>
            <a:ext cx="6041136" cy="4068552"/>
          </a:xfrm>
          <a:prstGeom prst="rect">
            <a:avLst/>
          </a:prstGeom>
        </p:spPr>
      </p:pic>
    </p:spTree>
    <p:extLst>
      <p:ext uri="{BB962C8B-B14F-4D97-AF65-F5344CB8AC3E}">
        <p14:creationId xmlns:p14="http://schemas.microsoft.com/office/powerpoint/2010/main" val="55712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44DE-A532-889E-F691-372E8DF6CB26}"/>
            </a:ext>
          </a:extLst>
        </p:cNvPr>
        <p:cNvGrpSpPr/>
        <p:nvPr/>
      </p:nvGrpSpPr>
      <p:grpSpPr>
        <a:xfrm>
          <a:off x="0" y="0"/>
          <a:ext cx="0" cy="0"/>
          <a:chOff x="0" y="0"/>
          <a:chExt cx="0" cy="0"/>
        </a:xfrm>
      </p:grpSpPr>
      <p:sp>
        <p:nvSpPr>
          <p:cNvPr id="22" name="AutoShape 12" descr="Create a professional and thematic background illustration for a presentation on data science jobs and salaries. The image should be subtle and not too distracting, suitable for slide backgrounds. It should feature abstract elements suggestive of data science, such as graphs, charts, binary code patterns, and salary numbers, all overlaying a backdrop that symbolizes global job market analytics. The color scheme should be muted to allow text on the slides to be easily readable.">
            <a:extLst>
              <a:ext uri="{FF2B5EF4-FFF2-40B4-BE49-F238E27FC236}">
                <a16:creationId xmlns:a16="http://schemas.microsoft.com/office/drawing/2014/main" id="{E501DFBB-7F68-E240-18B8-3F86E6874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6" name="Title 1">
            <a:extLst>
              <a:ext uri="{FF2B5EF4-FFF2-40B4-BE49-F238E27FC236}">
                <a16:creationId xmlns:a16="http://schemas.microsoft.com/office/drawing/2014/main" id="{DEE5BD04-0427-5A67-EF47-7FCC65873555}"/>
              </a:ext>
            </a:extLst>
          </p:cNvPr>
          <p:cNvSpPr>
            <a:spLocks noGrp="1"/>
          </p:cNvSpPr>
          <p:nvPr>
            <p:ph type="ctrTitle"/>
          </p:nvPr>
        </p:nvSpPr>
        <p:spPr>
          <a:xfrm>
            <a:off x="0" y="0"/>
            <a:ext cx="10118074" cy="676744"/>
          </a:xfrm>
          <a:noFill/>
        </p:spPr>
        <p:txBody>
          <a:bodyPr>
            <a:normAutofit/>
          </a:bodyPr>
          <a:lstStyle/>
          <a:p>
            <a:pPr algn="l"/>
            <a:r>
              <a:rPr lang="en-DE" sz="2800" dirty="0"/>
              <a:t>Distribution of Experience Level &amp; Respective Average Salaries</a:t>
            </a:r>
            <a:endParaRPr lang="en-DE" sz="3600" b="0" dirty="0"/>
          </a:p>
        </p:txBody>
      </p:sp>
      <p:sp>
        <p:nvSpPr>
          <p:cNvPr id="37" name="TextBox 36">
            <a:extLst>
              <a:ext uri="{FF2B5EF4-FFF2-40B4-BE49-F238E27FC236}">
                <a16:creationId xmlns:a16="http://schemas.microsoft.com/office/drawing/2014/main" id="{3B898831-535C-9767-0BFC-246140609F11}"/>
              </a:ext>
            </a:extLst>
          </p:cNvPr>
          <p:cNvSpPr txBox="1"/>
          <p:nvPr/>
        </p:nvSpPr>
        <p:spPr>
          <a:xfrm>
            <a:off x="575429" y="5223871"/>
            <a:ext cx="4483608" cy="698717"/>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GB" sz="1400" dirty="0">
                <a:latin typeface=""/>
              </a:rPr>
              <a:t>Most dominant is Senior Level roles and least is for Executive roles.</a:t>
            </a:r>
          </a:p>
        </p:txBody>
      </p:sp>
      <p:sp>
        <p:nvSpPr>
          <p:cNvPr id="38" name="TextBox 37">
            <a:extLst>
              <a:ext uri="{FF2B5EF4-FFF2-40B4-BE49-F238E27FC236}">
                <a16:creationId xmlns:a16="http://schemas.microsoft.com/office/drawing/2014/main" id="{C4333B77-8D95-55B2-88AB-867EA694E094}"/>
              </a:ext>
            </a:extLst>
          </p:cNvPr>
          <p:cNvSpPr txBox="1"/>
          <p:nvPr/>
        </p:nvSpPr>
        <p:spPr>
          <a:xfrm>
            <a:off x="6583680" y="5223870"/>
            <a:ext cx="4483608" cy="698717"/>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GB" sz="1400" dirty="0">
                <a:latin typeface=""/>
              </a:rPr>
              <a:t>As is expected, the average salary increases as the experience level increases.</a:t>
            </a:r>
          </a:p>
        </p:txBody>
      </p:sp>
      <p:cxnSp>
        <p:nvCxnSpPr>
          <p:cNvPr id="41" name="Straight Connector 40">
            <a:extLst>
              <a:ext uri="{FF2B5EF4-FFF2-40B4-BE49-F238E27FC236}">
                <a16:creationId xmlns:a16="http://schemas.microsoft.com/office/drawing/2014/main" id="{76309E20-EE98-6588-8CE4-5E5679CE31AD}"/>
              </a:ext>
            </a:extLst>
          </p:cNvPr>
          <p:cNvCxnSpPr>
            <a:cxnSpLocks/>
          </p:cNvCxnSpPr>
          <p:nvPr/>
        </p:nvCxnSpPr>
        <p:spPr>
          <a:xfrm>
            <a:off x="149737" y="784908"/>
            <a:ext cx="8153015"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01A8CE9C-4533-50C2-7569-09350ED25693}"/>
              </a:ext>
            </a:extLst>
          </p:cNvPr>
          <p:cNvPicPr>
            <a:picLocks noChangeAspect="1"/>
          </p:cNvPicPr>
          <p:nvPr/>
        </p:nvPicPr>
        <p:blipFill>
          <a:blip r:embed="rId2"/>
          <a:stretch>
            <a:fillRect/>
          </a:stretch>
        </p:blipFill>
        <p:spPr>
          <a:xfrm>
            <a:off x="393192" y="1411269"/>
            <a:ext cx="5166331" cy="3549870"/>
          </a:xfrm>
          <a:prstGeom prst="rect">
            <a:avLst/>
          </a:prstGeom>
        </p:spPr>
      </p:pic>
      <p:pic>
        <p:nvPicPr>
          <p:cNvPr id="4" name="Picture 3">
            <a:extLst>
              <a:ext uri="{FF2B5EF4-FFF2-40B4-BE49-F238E27FC236}">
                <a16:creationId xmlns:a16="http://schemas.microsoft.com/office/drawing/2014/main" id="{105BE467-B9D0-512D-BAF2-4BFA7A29BD10}"/>
              </a:ext>
            </a:extLst>
          </p:cNvPr>
          <p:cNvPicPr>
            <a:picLocks noChangeAspect="1"/>
          </p:cNvPicPr>
          <p:nvPr/>
        </p:nvPicPr>
        <p:blipFill>
          <a:blip r:embed="rId3"/>
          <a:stretch>
            <a:fillRect/>
          </a:stretch>
        </p:blipFill>
        <p:spPr>
          <a:xfrm>
            <a:off x="5882640" y="1280666"/>
            <a:ext cx="6063996" cy="3991867"/>
          </a:xfrm>
          <a:prstGeom prst="rect">
            <a:avLst/>
          </a:prstGeom>
        </p:spPr>
      </p:pic>
    </p:spTree>
    <p:extLst>
      <p:ext uri="{BB962C8B-B14F-4D97-AF65-F5344CB8AC3E}">
        <p14:creationId xmlns:p14="http://schemas.microsoft.com/office/powerpoint/2010/main" val="2132566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44DE-A532-889E-F691-372E8DF6CB26}"/>
            </a:ext>
          </a:extLst>
        </p:cNvPr>
        <p:cNvGrpSpPr/>
        <p:nvPr/>
      </p:nvGrpSpPr>
      <p:grpSpPr>
        <a:xfrm>
          <a:off x="0" y="0"/>
          <a:ext cx="0" cy="0"/>
          <a:chOff x="0" y="0"/>
          <a:chExt cx="0" cy="0"/>
        </a:xfrm>
      </p:grpSpPr>
      <p:sp>
        <p:nvSpPr>
          <p:cNvPr id="22" name="AutoShape 12" descr="Create a professional and thematic background illustration for a presentation on data science jobs and salaries. The image should be subtle and not too distracting, suitable for slide backgrounds. It should feature abstract elements suggestive of data science, such as graphs, charts, binary code patterns, and salary numbers, all overlaying a backdrop that symbolizes global job market analytics. The color scheme should be muted to allow text on the slides to be easily readable.">
            <a:extLst>
              <a:ext uri="{FF2B5EF4-FFF2-40B4-BE49-F238E27FC236}">
                <a16:creationId xmlns:a16="http://schemas.microsoft.com/office/drawing/2014/main" id="{E501DFBB-7F68-E240-18B8-3F86E6874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6" name="Title 1">
            <a:extLst>
              <a:ext uri="{FF2B5EF4-FFF2-40B4-BE49-F238E27FC236}">
                <a16:creationId xmlns:a16="http://schemas.microsoft.com/office/drawing/2014/main" id="{DEE5BD04-0427-5A67-EF47-7FCC65873555}"/>
              </a:ext>
            </a:extLst>
          </p:cNvPr>
          <p:cNvSpPr>
            <a:spLocks noGrp="1"/>
          </p:cNvSpPr>
          <p:nvPr>
            <p:ph type="ctrTitle"/>
          </p:nvPr>
        </p:nvSpPr>
        <p:spPr>
          <a:xfrm>
            <a:off x="0" y="0"/>
            <a:ext cx="10118074" cy="676744"/>
          </a:xfrm>
          <a:noFill/>
        </p:spPr>
        <p:txBody>
          <a:bodyPr>
            <a:normAutofit/>
          </a:bodyPr>
          <a:lstStyle/>
          <a:p>
            <a:pPr algn="l"/>
            <a:r>
              <a:rPr lang="en-DE" sz="2800" dirty="0"/>
              <a:t>Average Salaries by Company Location (Top and Bottom 15)</a:t>
            </a:r>
            <a:endParaRPr lang="en-DE" sz="3600" b="0" dirty="0"/>
          </a:p>
        </p:txBody>
      </p:sp>
      <p:sp>
        <p:nvSpPr>
          <p:cNvPr id="37" name="TextBox 36">
            <a:extLst>
              <a:ext uri="{FF2B5EF4-FFF2-40B4-BE49-F238E27FC236}">
                <a16:creationId xmlns:a16="http://schemas.microsoft.com/office/drawing/2014/main" id="{3B898831-535C-9767-0BFC-246140609F11}"/>
              </a:ext>
            </a:extLst>
          </p:cNvPr>
          <p:cNvSpPr txBox="1"/>
          <p:nvPr/>
        </p:nvSpPr>
        <p:spPr>
          <a:xfrm>
            <a:off x="407026" y="5409030"/>
            <a:ext cx="5325499" cy="1021883"/>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GB" sz="1400" dirty="0">
                <a:latin typeface=""/>
              </a:rPr>
              <a:t>Highest average salary for a Data Science role is in the United States. Top 15 paying Countries are in North and South America and Europe.</a:t>
            </a:r>
          </a:p>
        </p:txBody>
      </p:sp>
      <p:sp>
        <p:nvSpPr>
          <p:cNvPr id="38" name="TextBox 37">
            <a:extLst>
              <a:ext uri="{FF2B5EF4-FFF2-40B4-BE49-F238E27FC236}">
                <a16:creationId xmlns:a16="http://schemas.microsoft.com/office/drawing/2014/main" id="{C4333B77-8D95-55B2-88AB-867EA694E094}"/>
              </a:ext>
            </a:extLst>
          </p:cNvPr>
          <p:cNvSpPr txBox="1"/>
          <p:nvPr/>
        </p:nvSpPr>
        <p:spPr>
          <a:xfrm>
            <a:off x="6595872" y="5412747"/>
            <a:ext cx="5437632" cy="1021883"/>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GB" sz="1400" dirty="0">
                <a:latin typeface=""/>
              </a:rPr>
              <a:t>Bottom 15 average salaries are mostly in Asia and Africa. Exception is in Qatar as there was only a single job posted in Machine Learning and AI with a high pay of 300K USD.</a:t>
            </a:r>
          </a:p>
        </p:txBody>
      </p:sp>
      <p:cxnSp>
        <p:nvCxnSpPr>
          <p:cNvPr id="41" name="Straight Connector 40">
            <a:extLst>
              <a:ext uri="{FF2B5EF4-FFF2-40B4-BE49-F238E27FC236}">
                <a16:creationId xmlns:a16="http://schemas.microsoft.com/office/drawing/2014/main" id="{76309E20-EE98-6588-8CE4-5E5679CE31AD}"/>
              </a:ext>
            </a:extLst>
          </p:cNvPr>
          <p:cNvCxnSpPr>
            <a:cxnSpLocks/>
          </p:cNvCxnSpPr>
          <p:nvPr/>
        </p:nvCxnSpPr>
        <p:spPr>
          <a:xfrm>
            <a:off x="149737" y="784908"/>
            <a:ext cx="8153015"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7F3305EE-0C78-FF2C-0A8D-28298C0E69AF}"/>
              </a:ext>
            </a:extLst>
          </p:cNvPr>
          <p:cNvPicPr>
            <a:picLocks noChangeAspect="1"/>
          </p:cNvPicPr>
          <p:nvPr/>
        </p:nvPicPr>
        <p:blipFill>
          <a:blip r:embed="rId2"/>
          <a:stretch>
            <a:fillRect/>
          </a:stretch>
        </p:blipFill>
        <p:spPr>
          <a:xfrm>
            <a:off x="43552" y="1302742"/>
            <a:ext cx="6052448" cy="3991232"/>
          </a:xfrm>
          <a:prstGeom prst="rect">
            <a:avLst/>
          </a:prstGeom>
        </p:spPr>
      </p:pic>
      <p:pic>
        <p:nvPicPr>
          <p:cNvPr id="3" name="Picture 2">
            <a:extLst>
              <a:ext uri="{FF2B5EF4-FFF2-40B4-BE49-F238E27FC236}">
                <a16:creationId xmlns:a16="http://schemas.microsoft.com/office/drawing/2014/main" id="{38F20B29-9D70-B978-329F-0A28986BBD3E}"/>
              </a:ext>
            </a:extLst>
          </p:cNvPr>
          <p:cNvPicPr>
            <a:picLocks noChangeAspect="1"/>
          </p:cNvPicPr>
          <p:nvPr/>
        </p:nvPicPr>
        <p:blipFill>
          <a:blip r:embed="rId3"/>
          <a:stretch>
            <a:fillRect/>
          </a:stretch>
        </p:blipFill>
        <p:spPr>
          <a:xfrm>
            <a:off x="6248400" y="1306459"/>
            <a:ext cx="5900048" cy="3987515"/>
          </a:xfrm>
          <a:prstGeom prst="rect">
            <a:avLst/>
          </a:prstGeom>
        </p:spPr>
      </p:pic>
    </p:spTree>
    <p:extLst>
      <p:ext uri="{BB962C8B-B14F-4D97-AF65-F5344CB8AC3E}">
        <p14:creationId xmlns:p14="http://schemas.microsoft.com/office/powerpoint/2010/main" val="142939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44DE-A532-889E-F691-372E8DF6CB26}"/>
            </a:ext>
          </a:extLst>
        </p:cNvPr>
        <p:cNvGrpSpPr/>
        <p:nvPr/>
      </p:nvGrpSpPr>
      <p:grpSpPr>
        <a:xfrm>
          <a:off x="0" y="0"/>
          <a:ext cx="0" cy="0"/>
          <a:chOff x="0" y="0"/>
          <a:chExt cx="0" cy="0"/>
        </a:xfrm>
      </p:grpSpPr>
      <p:sp>
        <p:nvSpPr>
          <p:cNvPr id="22" name="AutoShape 12" descr="Create a professional and thematic background illustration for a presentation on data science jobs and salaries. The image should be subtle and not too distracting, suitable for slide backgrounds. It should feature abstract elements suggestive of data science, such as graphs, charts, binary code patterns, and salary numbers, all overlaying a backdrop that symbolizes global job market analytics. The color scheme should be muted to allow text on the slides to be easily readable.">
            <a:extLst>
              <a:ext uri="{FF2B5EF4-FFF2-40B4-BE49-F238E27FC236}">
                <a16:creationId xmlns:a16="http://schemas.microsoft.com/office/drawing/2014/main" id="{E501DFBB-7F68-E240-18B8-3F86E6874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6" name="Title 1">
            <a:extLst>
              <a:ext uri="{FF2B5EF4-FFF2-40B4-BE49-F238E27FC236}">
                <a16:creationId xmlns:a16="http://schemas.microsoft.com/office/drawing/2014/main" id="{DEE5BD04-0427-5A67-EF47-7FCC65873555}"/>
              </a:ext>
            </a:extLst>
          </p:cNvPr>
          <p:cNvSpPr>
            <a:spLocks noGrp="1"/>
          </p:cNvSpPr>
          <p:nvPr>
            <p:ph type="ctrTitle"/>
          </p:nvPr>
        </p:nvSpPr>
        <p:spPr>
          <a:xfrm>
            <a:off x="0" y="0"/>
            <a:ext cx="10118074" cy="676744"/>
          </a:xfrm>
          <a:noFill/>
        </p:spPr>
        <p:txBody>
          <a:bodyPr>
            <a:normAutofit/>
          </a:bodyPr>
          <a:lstStyle/>
          <a:p>
            <a:pPr algn="l"/>
            <a:r>
              <a:rPr lang="en-DE" sz="2800" dirty="0"/>
              <a:t>Average Salaries by Currency of Pay</a:t>
            </a:r>
            <a:endParaRPr lang="en-DE" sz="3600" b="0" dirty="0"/>
          </a:p>
        </p:txBody>
      </p:sp>
      <p:sp>
        <p:nvSpPr>
          <p:cNvPr id="37" name="TextBox 36">
            <a:extLst>
              <a:ext uri="{FF2B5EF4-FFF2-40B4-BE49-F238E27FC236}">
                <a16:creationId xmlns:a16="http://schemas.microsoft.com/office/drawing/2014/main" id="{3B898831-535C-9767-0BFC-246140609F11}"/>
              </a:ext>
            </a:extLst>
          </p:cNvPr>
          <p:cNvSpPr txBox="1"/>
          <p:nvPr/>
        </p:nvSpPr>
        <p:spPr>
          <a:xfrm>
            <a:off x="2590800" y="5694275"/>
            <a:ext cx="6955536" cy="375552"/>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GB" sz="1400" dirty="0">
                <a:latin typeface=""/>
              </a:rPr>
              <a:t>Top Salaries are earned in USD, and least salary is earned in Turkish Lira (TRY).</a:t>
            </a:r>
          </a:p>
        </p:txBody>
      </p:sp>
      <p:cxnSp>
        <p:nvCxnSpPr>
          <p:cNvPr id="41" name="Straight Connector 40">
            <a:extLst>
              <a:ext uri="{FF2B5EF4-FFF2-40B4-BE49-F238E27FC236}">
                <a16:creationId xmlns:a16="http://schemas.microsoft.com/office/drawing/2014/main" id="{76309E20-EE98-6588-8CE4-5E5679CE31AD}"/>
              </a:ext>
            </a:extLst>
          </p:cNvPr>
          <p:cNvCxnSpPr>
            <a:cxnSpLocks/>
          </p:cNvCxnSpPr>
          <p:nvPr/>
        </p:nvCxnSpPr>
        <p:spPr>
          <a:xfrm>
            <a:off x="149737" y="784908"/>
            <a:ext cx="8153015"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A9BF3B30-C2FE-13F1-96D9-22EB12EDCD39}"/>
              </a:ext>
            </a:extLst>
          </p:cNvPr>
          <p:cNvPicPr>
            <a:picLocks noChangeAspect="1"/>
          </p:cNvPicPr>
          <p:nvPr/>
        </p:nvPicPr>
        <p:blipFill>
          <a:blip r:embed="rId2"/>
          <a:stretch>
            <a:fillRect/>
          </a:stretch>
        </p:blipFill>
        <p:spPr>
          <a:xfrm>
            <a:off x="2057400" y="1146054"/>
            <a:ext cx="7772400" cy="4374852"/>
          </a:xfrm>
          <a:prstGeom prst="rect">
            <a:avLst/>
          </a:prstGeom>
        </p:spPr>
      </p:pic>
    </p:spTree>
    <p:extLst>
      <p:ext uri="{BB962C8B-B14F-4D97-AF65-F5344CB8AC3E}">
        <p14:creationId xmlns:p14="http://schemas.microsoft.com/office/powerpoint/2010/main" val="3218247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44DE-A532-889E-F691-372E8DF6CB26}"/>
            </a:ext>
          </a:extLst>
        </p:cNvPr>
        <p:cNvGrpSpPr/>
        <p:nvPr/>
      </p:nvGrpSpPr>
      <p:grpSpPr>
        <a:xfrm>
          <a:off x="0" y="0"/>
          <a:ext cx="0" cy="0"/>
          <a:chOff x="0" y="0"/>
          <a:chExt cx="0" cy="0"/>
        </a:xfrm>
      </p:grpSpPr>
      <p:sp>
        <p:nvSpPr>
          <p:cNvPr id="22" name="AutoShape 12" descr="Create a professional and thematic background illustration for a presentation on data science jobs and salaries. The image should be subtle and not too distracting, suitable for slide backgrounds. It should feature abstract elements suggestive of data science, such as graphs, charts, binary code patterns, and salary numbers, all overlaying a backdrop that symbolizes global job market analytics. The color scheme should be muted to allow text on the slides to be easily readable.">
            <a:extLst>
              <a:ext uri="{FF2B5EF4-FFF2-40B4-BE49-F238E27FC236}">
                <a16:creationId xmlns:a16="http://schemas.microsoft.com/office/drawing/2014/main" id="{E501DFBB-7F68-E240-18B8-3F86E6874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6" name="Title 1">
            <a:extLst>
              <a:ext uri="{FF2B5EF4-FFF2-40B4-BE49-F238E27FC236}">
                <a16:creationId xmlns:a16="http://schemas.microsoft.com/office/drawing/2014/main" id="{DEE5BD04-0427-5A67-EF47-7FCC65873555}"/>
              </a:ext>
            </a:extLst>
          </p:cNvPr>
          <p:cNvSpPr>
            <a:spLocks noGrp="1"/>
          </p:cNvSpPr>
          <p:nvPr>
            <p:ph type="ctrTitle"/>
          </p:nvPr>
        </p:nvSpPr>
        <p:spPr>
          <a:xfrm>
            <a:off x="0" y="0"/>
            <a:ext cx="10118074" cy="676744"/>
          </a:xfrm>
          <a:noFill/>
        </p:spPr>
        <p:txBody>
          <a:bodyPr>
            <a:normAutofit fontScale="90000"/>
          </a:bodyPr>
          <a:lstStyle/>
          <a:p>
            <a:pPr algn="l"/>
            <a:r>
              <a:rPr lang="en-DE" sz="2800" dirty="0"/>
              <a:t>Distribution of Job Title &amp; Respective Average Salary (15 Most Common)</a:t>
            </a:r>
            <a:endParaRPr lang="en-DE" sz="3600" b="0" dirty="0"/>
          </a:p>
        </p:txBody>
      </p:sp>
      <p:sp>
        <p:nvSpPr>
          <p:cNvPr id="37" name="TextBox 36">
            <a:extLst>
              <a:ext uri="{FF2B5EF4-FFF2-40B4-BE49-F238E27FC236}">
                <a16:creationId xmlns:a16="http://schemas.microsoft.com/office/drawing/2014/main" id="{3B898831-535C-9767-0BFC-246140609F11}"/>
              </a:ext>
            </a:extLst>
          </p:cNvPr>
          <p:cNvSpPr txBox="1"/>
          <p:nvPr/>
        </p:nvSpPr>
        <p:spPr>
          <a:xfrm>
            <a:off x="1845211" y="5881347"/>
            <a:ext cx="8501575" cy="375552"/>
          </a:xfrm>
          <a:prstGeom prst="rect">
            <a:avLst/>
          </a:prstGeom>
          <a:noFill/>
        </p:spPr>
        <p:txBody>
          <a:bodyPr wrap="square">
            <a:spAutoFit/>
          </a:bodyPr>
          <a:lstStyle/>
          <a:p>
            <a:pPr algn="just">
              <a:lnSpc>
                <a:spcPct val="150000"/>
              </a:lnSpc>
            </a:pPr>
            <a:r>
              <a:rPr lang="en-GB" sz="1400" dirty="0">
                <a:latin typeface=""/>
              </a:rPr>
              <a:t>Generally, it appears that the more niche a Job Title is, the more the average salary for the Job Title.</a:t>
            </a:r>
          </a:p>
        </p:txBody>
      </p:sp>
      <p:cxnSp>
        <p:nvCxnSpPr>
          <p:cNvPr id="41" name="Straight Connector 40">
            <a:extLst>
              <a:ext uri="{FF2B5EF4-FFF2-40B4-BE49-F238E27FC236}">
                <a16:creationId xmlns:a16="http://schemas.microsoft.com/office/drawing/2014/main" id="{76309E20-EE98-6588-8CE4-5E5679CE31AD}"/>
              </a:ext>
            </a:extLst>
          </p:cNvPr>
          <p:cNvCxnSpPr>
            <a:cxnSpLocks/>
          </p:cNvCxnSpPr>
          <p:nvPr/>
        </p:nvCxnSpPr>
        <p:spPr>
          <a:xfrm>
            <a:off x="91440" y="693556"/>
            <a:ext cx="9162288"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0DB608B1-EF98-5AEA-5AE9-32C7CBE999A3}"/>
              </a:ext>
            </a:extLst>
          </p:cNvPr>
          <p:cNvPicPr>
            <a:picLocks noChangeAspect="1"/>
          </p:cNvPicPr>
          <p:nvPr/>
        </p:nvPicPr>
        <p:blipFill rotWithShape="1">
          <a:blip r:embed="rId2"/>
          <a:srcRect r="7746"/>
          <a:stretch/>
        </p:blipFill>
        <p:spPr>
          <a:xfrm>
            <a:off x="43552" y="1306458"/>
            <a:ext cx="5808608" cy="4279604"/>
          </a:xfrm>
          <a:prstGeom prst="rect">
            <a:avLst/>
          </a:prstGeom>
        </p:spPr>
      </p:pic>
      <p:sp>
        <p:nvSpPr>
          <p:cNvPr id="6" name="TextBox 5">
            <a:extLst>
              <a:ext uri="{FF2B5EF4-FFF2-40B4-BE49-F238E27FC236}">
                <a16:creationId xmlns:a16="http://schemas.microsoft.com/office/drawing/2014/main" id="{D2A6811F-AAB9-5B48-88D0-C62118D030FA}"/>
              </a:ext>
            </a:extLst>
          </p:cNvPr>
          <p:cNvSpPr txBox="1"/>
          <p:nvPr/>
        </p:nvSpPr>
        <p:spPr>
          <a:xfrm>
            <a:off x="91440" y="803195"/>
            <a:ext cx="6156960" cy="276999"/>
          </a:xfrm>
          <a:prstGeom prst="rect">
            <a:avLst/>
          </a:prstGeom>
          <a:noFill/>
        </p:spPr>
        <p:txBody>
          <a:bodyPr wrap="square">
            <a:spAutoFit/>
          </a:bodyPr>
          <a:lstStyle/>
          <a:p>
            <a:r>
              <a:rPr lang="en-GB" sz="1200" dirty="0">
                <a:latin typeface=""/>
              </a:rPr>
              <a:t>125 Job Titles in the Data, summary shown for most common 15.</a:t>
            </a:r>
            <a:endParaRPr lang="en-DE" sz="1200" dirty="0"/>
          </a:p>
        </p:txBody>
      </p:sp>
      <p:pic>
        <p:nvPicPr>
          <p:cNvPr id="7" name="Picture 6">
            <a:extLst>
              <a:ext uri="{FF2B5EF4-FFF2-40B4-BE49-F238E27FC236}">
                <a16:creationId xmlns:a16="http://schemas.microsoft.com/office/drawing/2014/main" id="{7F99F3A7-C5E5-9CD9-63A6-F02802140981}"/>
              </a:ext>
            </a:extLst>
          </p:cNvPr>
          <p:cNvPicPr>
            <a:picLocks noChangeAspect="1"/>
          </p:cNvPicPr>
          <p:nvPr/>
        </p:nvPicPr>
        <p:blipFill>
          <a:blip r:embed="rId3"/>
          <a:stretch>
            <a:fillRect/>
          </a:stretch>
        </p:blipFill>
        <p:spPr>
          <a:xfrm>
            <a:off x="6095999" y="1306457"/>
            <a:ext cx="6052449" cy="4279603"/>
          </a:xfrm>
          <a:prstGeom prst="rect">
            <a:avLst/>
          </a:prstGeom>
        </p:spPr>
      </p:pic>
    </p:spTree>
    <p:extLst>
      <p:ext uri="{BB962C8B-B14F-4D97-AF65-F5344CB8AC3E}">
        <p14:creationId xmlns:p14="http://schemas.microsoft.com/office/powerpoint/2010/main" val="5218687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424</TotalTime>
  <Words>797</Words>
  <Application>Microsoft Macintosh PowerPoint</Application>
  <PresentationFormat>Widescreen</PresentationFormat>
  <Paragraphs>47</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 Theme</vt:lpstr>
      <vt:lpstr>DATA SCIENCE JOBS AND SALARIES ANALYSIS </vt:lpstr>
      <vt:lpstr>OBJECTIVES</vt:lpstr>
      <vt:lpstr>DATA SUMMARY</vt:lpstr>
      <vt:lpstr>Growth of Data Roles &amp; Average Salaries from 2020 - 2023</vt:lpstr>
      <vt:lpstr>Distribution of Job Categories &amp; Respective Average Salaries</vt:lpstr>
      <vt:lpstr>Distribution of Experience Level &amp; Respective Average Salaries</vt:lpstr>
      <vt:lpstr>Average Salaries by Company Location (Top and Bottom 15)</vt:lpstr>
      <vt:lpstr>Average Salaries by Currency of Pay</vt:lpstr>
      <vt:lpstr>Distribution of Job Title &amp; Respective Average Salary (15 Most Common)</vt:lpstr>
      <vt:lpstr>Top 10 Salaries Earned by Job Title, Experience Level and Location</vt:lpstr>
      <vt:lpstr>Bottom 10 Salaries Earned by Job Title, Experience Level and Location</vt:lpstr>
      <vt:lpstr>Distribution of Count and Average Salary Across Company Size, Work Setting and Employment Type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Solomon</dc:creator>
  <cp:lastModifiedBy>Solomon</cp:lastModifiedBy>
  <cp:revision>41</cp:revision>
  <dcterms:created xsi:type="dcterms:W3CDTF">2024-01-31T13:49:16Z</dcterms:created>
  <dcterms:modified xsi:type="dcterms:W3CDTF">2024-02-24T12:32:04Z</dcterms:modified>
</cp:coreProperties>
</file>